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63" r:id="rId6"/>
    <p:sldId id="259" r:id="rId7"/>
    <p:sldId id="260" r:id="rId8"/>
    <p:sldId id="261" r:id="rId9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A0BA"/>
    <a:srgbClr val="78B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70" autoAdjust="0"/>
    <p:restoredTop sz="94660"/>
  </p:normalViewPr>
  <p:slideViewPr>
    <p:cSldViewPr snapToGrid="0">
      <p:cViewPr>
        <p:scale>
          <a:sx n="200" d="100"/>
          <a:sy n="200" d="100"/>
        </p:scale>
        <p:origin x="810" y="-6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AF40D-A1BA-416E-846B-B43A6299A824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2A876A8-43EE-6993-5D57-40D04550E963}"/>
              </a:ext>
            </a:extLst>
          </p:cNvPr>
          <p:cNvSpPr/>
          <p:nvPr userDrawn="1"/>
        </p:nvSpPr>
        <p:spPr>
          <a:xfrm>
            <a:off x="2724150" y="-4552950"/>
            <a:ext cx="266700" cy="19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5701DD7-53FC-7A07-408C-AD7868D9C9D7}"/>
              </a:ext>
            </a:extLst>
          </p:cNvPr>
          <p:cNvSpPr/>
          <p:nvPr userDrawn="1"/>
        </p:nvSpPr>
        <p:spPr>
          <a:xfrm>
            <a:off x="3429000" y="14458950"/>
            <a:ext cx="266700" cy="19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808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AF40D-A1BA-416E-846B-B43A6299A824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5208A6B-17AA-2F65-471C-F1B85607E5F3}"/>
              </a:ext>
            </a:extLst>
          </p:cNvPr>
          <p:cNvSpPr/>
          <p:nvPr userDrawn="1"/>
        </p:nvSpPr>
        <p:spPr>
          <a:xfrm>
            <a:off x="2819400" y="-3295650"/>
            <a:ext cx="266700" cy="19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C636CF0-F13F-E864-6E66-EDF2F23B30C9}"/>
              </a:ext>
            </a:extLst>
          </p:cNvPr>
          <p:cNvSpPr/>
          <p:nvPr userDrawn="1"/>
        </p:nvSpPr>
        <p:spPr>
          <a:xfrm>
            <a:off x="3562350" y="11715750"/>
            <a:ext cx="266700" cy="19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AF40D-A1BA-416E-846B-B43A6299A824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66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AF40D-A1BA-416E-846B-B43A6299A824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37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AF40D-A1BA-416E-846B-B43A6299A824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917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AF40D-A1BA-416E-846B-B43A6299A824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503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AF40D-A1BA-416E-846B-B43A6299A824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24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AF40D-A1BA-416E-846B-B43A6299A824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782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AF40D-A1BA-416E-846B-B43A6299A824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049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AF40D-A1BA-416E-846B-B43A6299A824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965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AF40D-A1BA-416E-846B-B43A6299A824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052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BAF40D-A1BA-416E-846B-B43A6299A824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586D89B-3F55-331B-3A3C-04B8392B3E0A}"/>
              </a:ext>
            </a:extLst>
          </p:cNvPr>
          <p:cNvSpPr/>
          <p:nvPr userDrawn="1"/>
        </p:nvSpPr>
        <p:spPr>
          <a:xfrm>
            <a:off x="2724150" y="-4552950"/>
            <a:ext cx="266700" cy="19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463B4A6-407B-A725-204B-4656FD97FD26}"/>
              </a:ext>
            </a:extLst>
          </p:cNvPr>
          <p:cNvSpPr/>
          <p:nvPr userDrawn="1"/>
        </p:nvSpPr>
        <p:spPr>
          <a:xfrm>
            <a:off x="3429000" y="14458950"/>
            <a:ext cx="266700" cy="19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221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F6AFAF08-A94E-4B6D-869F-D977C8EA53A8}"/>
              </a:ext>
            </a:extLst>
          </p:cNvPr>
          <p:cNvSpPr txBox="1"/>
          <p:nvPr/>
        </p:nvSpPr>
        <p:spPr>
          <a:xfrm>
            <a:off x="-6958" y="3738652"/>
            <a:ext cx="1456971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UGameSettingScreen</a:t>
            </a:r>
            <a:endParaRPr lang="en-US" sz="80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8C2355C-4646-C177-6281-01FF1E68B367}"/>
              </a:ext>
            </a:extLst>
          </p:cNvPr>
          <p:cNvSpPr txBox="1"/>
          <p:nvPr/>
        </p:nvSpPr>
        <p:spPr>
          <a:xfrm>
            <a:off x="1106728" y="5575300"/>
            <a:ext cx="136977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ULyraSettingScreen</a:t>
            </a:r>
            <a:endParaRPr lang="en-US" sz="80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0511BA7-799B-2490-EE35-69C632E62CDC}"/>
              </a:ext>
            </a:extLst>
          </p:cNvPr>
          <p:cNvSpPr txBox="1"/>
          <p:nvPr/>
        </p:nvSpPr>
        <p:spPr>
          <a:xfrm>
            <a:off x="887176" y="39098"/>
            <a:ext cx="178845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UCommonActivatableWidget</a:t>
            </a:r>
            <a:endParaRPr lang="en-US" sz="80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5A25FB5-F96B-21CD-04D7-6236752E091C}"/>
              </a:ext>
            </a:extLst>
          </p:cNvPr>
          <p:cNvSpPr txBox="1"/>
          <p:nvPr/>
        </p:nvSpPr>
        <p:spPr>
          <a:xfrm>
            <a:off x="-15295" y="37409"/>
            <a:ext cx="6794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/>
              <a:t>CommonUI</a:t>
            </a:r>
            <a:endParaRPr lang="en-US" sz="80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612BD6B-161D-E2B0-BB37-6F213324D164}"/>
              </a:ext>
            </a:extLst>
          </p:cNvPr>
          <p:cNvSpPr txBox="1"/>
          <p:nvPr/>
        </p:nvSpPr>
        <p:spPr>
          <a:xfrm>
            <a:off x="-50748" y="533541"/>
            <a:ext cx="1485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GameSettings</a:t>
            </a:r>
            <a:endParaRPr 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11F9DBA-9CBE-50F8-9CC1-BFA2A3E85216}"/>
              </a:ext>
            </a:extLst>
          </p:cNvPr>
          <p:cNvSpPr txBox="1"/>
          <p:nvPr/>
        </p:nvSpPr>
        <p:spPr>
          <a:xfrm>
            <a:off x="1320377" y="5793616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顶部的</a:t>
            </a:r>
            <a:r>
              <a:rPr lang="en-US" altLang="zh-CN" sz="600">
                <a:solidFill>
                  <a:srgbClr val="2B91AF"/>
                </a:solidFill>
                <a:latin typeface="Cascadia Mono" panose="020B0609020000020004" pitchFamily="49" charset="0"/>
              </a:rPr>
              <a:t>Tabs</a:t>
            </a:r>
            <a:r>
              <a:rPr lang="zh-CN" alt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菜单</a:t>
            </a:r>
            <a:endParaRPr lang="en-US" sz="600">
              <a:solidFill>
                <a:srgbClr val="2B91AF"/>
              </a:solidFill>
              <a:latin typeface="Cascadia Mono" panose="020B0609020000020004" pitchFamily="49" charset="0"/>
            </a:endParaRPr>
          </a:p>
          <a:p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ULyraTabListWidgetBase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&gt; TopSettingsTabs;</a:t>
            </a:r>
          </a:p>
          <a:p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246A5F5-93F7-6AC5-C4D3-0D03637B0594}"/>
              </a:ext>
            </a:extLst>
          </p:cNvPr>
          <p:cNvSpPr txBox="1"/>
          <p:nvPr/>
        </p:nvSpPr>
        <p:spPr>
          <a:xfrm>
            <a:off x="1194559" y="6160808"/>
            <a:ext cx="1930234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UGameSettingRegistry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* CreateRegistry() </a:t>
            </a:r>
            <a:endParaRPr lang="en-US" sz="60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D4DFAFD-792A-79BC-3168-B7B703AE1714}"/>
              </a:ext>
            </a:extLst>
          </p:cNvPr>
          <p:cNvSpPr txBox="1"/>
          <p:nvPr/>
        </p:nvSpPr>
        <p:spPr>
          <a:xfrm>
            <a:off x="3300406" y="6411577"/>
            <a:ext cx="182170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ULyraGameSettingRegistry</a:t>
            </a:r>
            <a:endParaRPr lang="en-US" sz="80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F017B5A-9D47-FB79-F575-8FC0E7454322}"/>
              </a:ext>
            </a:extLst>
          </p:cNvPr>
          <p:cNvSpPr txBox="1"/>
          <p:nvPr/>
        </p:nvSpPr>
        <p:spPr>
          <a:xfrm>
            <a:off x="3631660" y="465542"/>
            <a:ext cx="91653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</a:t>
            </a:r>
            <a:endParaRPr lang="en-US" sz="80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B24ED9C-E486-A455-BE06-9AB20ABDDEE5}"/>
              </a:ext>
            </a:extLst>
          </p:cNvPr>
          <p:cNvSpPr txBox="1"/>
          <p:nvPr/>
        </p:nvSpPr>
        <p:spPr>
          <a:xfrm>
            <a:off x="4800629" y="1212712"/>
            <a:ext cx="169974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UGameSettingCollection</a:t>
            </a:r>
            <a:endParaRPr lang="en-US" sz="80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1DFA2C9E-A74F-29B7-450A-3CDE0DFB4804}"/>
              </a:ext>
            </a:extLst>
          </p:cNvPr>
          <p:cNvSpPr txBox="1"/>
          <p:nvPr/>
        </p:nvSpPr>
        <p:spPr>
          <a:xfrm>
            <a:off x="5038267" y="1863087"/>
            <a:ext cx="178959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UGameSettingCollectionPage</a:t>
            </a:r>
            <a:endParaRPr lang="en-US" sz="80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9536DBD-7630-E727-33CE-11FEF4CB0A25}"/>
              </a:ext>
            </a:extLst>
          </p:cNvPr>
          <p:cNvSpPr txBox="1"/>
          <p:nvPr/>
        </p:nvSpPr>
        <p:spPr>
          <a:xfrm>
            <a:off x="4912878" y="1419931"/>
            <a:ext cx="2040372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Array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TObjectPtr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UGameSetting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&gt;&gt; Settings;</a:t>
            </a:r>
            <a:endParaRPr lang="en-US" sz="60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AD2AB78F-CAEC-5984-AA1C-6375E8C66C03}"/>
              </a:ext>
            </a:extLst>
          </p:cNvPr>
          <p:cNvSpPr txBox="1"/>
          <p:nvPr/>
        </p:nvSpPr>
        <p:spPr>
          <a:xfrm>
            <a:off x="2951913" y="4453961"/>
            <a:ext cx="2190550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>
                <a:solidFill>
                  <a:srgbClr val="2B91AF"/>
                </a:solidFill>
                <a:latin typeface="Cascadia Mono" panose="020B0609020000020004" pitchFamily="49" charset="0"/>
              </a:rPr>
              <a:t>UGameSettingRegistry</a:t>
            </a:r>
          </a:p>
          <a:p>
            <a:endParaRPr lang="en-US" altLang="zh-CN" sz="600">
              <a:solidFill>
                <a:srgbClr val="0000FF"/>
              </a:solidFill>
              <a:latin typeface="Cascadia Mono" panose="020B0609020000020004" pitchFamily="49" charset="0"/>
            </a:endParaRPr>
          </a:p>
          <a:p>
            <a:r>
              <a:rPr lang="zh-CN" altLang="en-US" sz="600">
                <a:solidFill>
                  <a:srgbClr val="0000FF"/>
                </a:solidFill>
                <a:latin typeface="Cascadia Mono" panose="020B0609020000020004" pitchFamily="49" charset="0"/>
              </a:rPr>
              <a:t>表示所有设置项，负责其初始化、修改、保存。</a:t>
            </a:r>
            <a:endParaRPr lang="en-US" sz="600">
              <a:solidFill>
                <a:srgbClr val="0000FF"/>
              </a:solidFill>
              <a:latin typeface="Cascadia Mono" panose="020B0609020000020004" pitchFamily="49" charset="0"/>
            </a:endParaRPr>
          </a:p>
          <a:p>
            <a:r>
              <a:rPr lang="en-US" sz="60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 Initialize(</a:t>
            </a:r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ULocalPlayer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600">
                <a:solidFill>
                  <a:srgbClr val="808080"/>
                </a:solidFill>
                <a:latin typeface="Cascadia Mono" panose="020B0609020000020004" pitchFamily="49" charset="0"/>
              </a:rPr>
              <a:t>InLocalPlayer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endParaRPr lang="en-US" sz="60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8174F25F-1F25-60D9-79D3-0B1DC8777159}"/>
              </a:ext>
            </a:extLst>
          </p:cNvPr>
          <p:cNvSpPr txBox="1"/>
          <p:nvPr/>
        </p:nvSpPr>
        <p:spPr>
          <a:xfrm>
            <a:off x="1194334" y="6266026"/>
            <a:ext cx="193068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"/>
              <a:t>New LyraGameSettingRegistry  </a:t>
            </a:r>
            <a:r>
              <a:rPr lang="en-US" altLang="zh-CN" sz="600">
                <a:sym typeface="Wingdings" panose="05000000000000000000" pitchFamily="2" charset="2"/>
              </a:rPr>
              <a:t> Initialize(LocalPlayer)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E4874A22-DCA5-513B-8FE7-B31BCD063B78}"/>
              </a:ext>
            </a:extLst>
          </p:cNvPr>
          <p:cNvSpPr txBox="1"/>
          <p:nvPr/>
        </p:nvSpPr>
        <p:spPr>
          <a:xfrm>
            <a:off x="3547387" y="6633767"/>
            <a:ext cx="20832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>
                <a:sym typeface="Wingdings" panose="05000000000000000000" pitchFamily="2" charset="2"/>
              </a:rPr>
              <a:t>OnInitialize()</a:t>
            </a:r>
          </a:p>
          <a:p>
            <a:r>
              <a:rPr lang="en-US" sz="600">
                <a:sym typeface="Wingdings" panose="05000000000000000000" pitchFamily="2" charset="2"/>
              </a:rPr>
              <a:t>        </a:t>
            </a:r>
            <a:r>
              <a:rPr lang="zh-CN" altLang="en-US" sz="600">
                <a:sym typeface="Wingdings" panose="05000000000000000000" pitchFamily="2" charset="2"/>
              </a:rPr>
              <a:t>创建各种</a:t>
            </a:r>
            <a:r>
              <a:rPr lang="en-US" altLang="zh-CN" sz="600">
                <a:sym typeface="Wingdings" panose="05000000000000000000" pitchFamily="2" charset="2"/>
              </a:rPr>
              <a:t>Setting</a:t>
            </a:r>
            <a:r>
              <a:rPr lang="zh-CN" altLang="en-US" sz="600">
                <a:sym typeface="Wingdings" panose="05000000000000000000" pitchFamily="2" charset="2"/>
              </a:rPr>
              <a:t>，这里真正创建项目相关的设置。</a:t>
            </a:r>
            <a:endParaRPr lang="en-US" sz="600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753B1BE1-2BCF-5C3D-5C09-533799D5BBE6}"/>
              </a:ext>
            </a:extLst>
          </p:cNvPr>
          <p:cNvCxnSpPr/>
          <p:nvPr/>
        </p:nvCxnSpPr>
        <p:spPr>
          <a:xfrm>
            <a:off x="0" y="5302250"/>
            <a:ext cx="6858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652A24D8-74DE-3E46-4362-B9E7147DD009}"/>
              </a:ext>
            </a:extLst>
          </p:cNvPr>
          <p:cNvSpPr txBox="1"/>
          <p:nvPr/>
        </p:nvSpPr>
        <p:spPr>
          <a:xfrm>
            <a:off x="94147" y="5398821"/>
            <a:ext cx="48368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Client: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5171009-6178-CA06-D02E-CBCD7AADC406}"/>
              </a:ext>
            </a:extLst>
          </p:cNvPr>
          <p:cNvSpPr txBox="1"/>
          <p:nvPr/>
        </p:nvSpPr>
        <p:spPr>
          <a:xfrm>
            <a:off x="39838" y="3917933"/>
            <a:ext cx="2341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"/>
              <a:t>耦合</a:t>
            </a:r>
            <a:r>
              <a:rPr lang="en-US" altLang="zh-CN" sz="600"/>
              <a:t>SettingRegistry</a:t>
            </a:r>
            <a:r>
              <a:rPr lang="zh-CN" altLang="en-US" sz="600"/>
              <a:t>和</a:t>
            </a:r>
            <a:r>
              <a:rPr lang="en-US" altLang="zh-CN" sz="600"/>
              <a:t>Settings_Panel</a:t>
            </a:r>
            <a:r>
              <a:rPr lang="zh-CN" altLang="en-US" sz="600"/>
              <a:t>，一个是数据，一个是显示</a:t>
            </a:r>
            <a:endParaRPr lang="en-US" altLang="zh-CN" sz="600"/>
          </a:p>
          <a:p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UGameSettingPanel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* Settings_Panel;</a:t>
            </a:r>
          </a:p>
          <a:p>
            <a:r>
              <a:rPr lang="zh-CN" alt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负责显示一组具体的</a:t>
            </a:r>
            <a:r>
              <a:rPr lang="en-US" altLang="zh-CN" sz="600">
                <a:solidFill>
                  <a:srgbClr val="000000"/>
                </a:solidFill>
                <a:latin typeface="Cascadia Mono" panose="020B0609020000020004" pitchFamily="49" charset="0"/>
              </a:rPr>
              <a:t>Setting</a:t>
            </a:r>
            <a:r>
              <a:rPr lang="zh-CN" alt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。</a:t>
            </a:r>
            <a:endParaRPr lang="en-US" sz="6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UGameSettingRegistry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* Registry;</a:t>
            </a:r>
            <a:endParaRPr lang="en-US" sz="60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D3D56F6-8FA5-F8B9-BC1F-F60755AC4D33}"/>
              </a:ext>
            </a:extLst>
          </p:cNvPr>
          <p:cNvSpPr txBox="1"/>
          <p:nvPr/>
        </p:nvSpPr>
        <p:spPr>
          <a:xfrm>
            <a:off x="4717676" y="182721"/>
            <a:ext cx="763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"/>
              <a:t>DevName(ID)</a:t>
            </a:r>
          </a:p>
          <a:p>
            <a:r>
              <a:rPr lang="en-US" sz="600"/>
              <a:t>Description</a:t>
            </a:r>
          </a:p>
          <a:p>
            <a:r>
              <a:rPr lang="en-US" sz="600"/>
              <a:t>DisplayName</a:t>
            </a:r>
          </a:p>
          <a:p>
            <a:r>
              <a:rPr lang="en-US" sz="600"/>
              <a:t>Tag</a:t>
            </a:r>
          </a:p>
          <a:p>
            <a:r>
              <a:rPr lang="en-US" sz="600"/>
              <a:t>OwningRegistry</a:t>
            </a:r>
          </a:p>
          <a:p>
            <a:r>
              <a:rPr lang="en-US" sz="600"/>
              <a:t>EditCondition</a:t>
            </a:r>
          </a:p>
        </p:txBody>
      </p:sp>
      <p:cxnSp>
        <p:nvCxnSpPr>
          <p:cNvPr id="37" name="连接符: 曲线 36">
            <a:extLst>
              <a:ext uri="{FF2B5EF4-FFF2-40B4-BE49-F238E27FC236}">
                <a16:creationId xmlns:a16="http://schemas.microsoft.com/office/drawing/2014/main" id="{C534A7A6-6420-23B6-2951-BCF7CED9FE28}"/>
              </a:ext>
            </a:extLst>
          </p:cNvPr>
          <p:cNvCxnSpPr>
            <a:cxnSpLocks/>
            <a:stCxn id="20" idx="2"/>
            <a:endCxn id="22" idx="0"/>
          </p:cNvCxnSpPr>
          <p:nvPr/>
        </p:nvCxnSpPr>
        <p:spPr>
          <a:xfrm rot="16200000" flipH="1">
            <a:off x="4604354" y="166562"/>
            <a:ext cx="531726" cy="1560574"/>
          </a:xfrm>
          <a:prstGeom prst="curvedConnector3">
            <a:avLst/>
          </a:prstGeom>
          <a:ln>
            <a:solidFill>
              <a:srgbClr val="78B9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FCB83C99-DA95-1CF2-B16C-A76A68D5A801}"/>
              </a:ext>
            </a:extLst>
          </p:cNvPr>
          <p:cNvSpPr txBox="1"/>
          <p:nvPr/>
        </p:nvSpPr>
        <p:spPr>
          <a:xfrm>
            <a:off x="2768071" y="1147088"/>
            <a:ext cx="123139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UGameSettingValue</a:t>
            </a:r>
            <a:endParaRPr lang="en-US" sz="800"/>
          </a:p>
        </p:txBody>
      </p:sp>
      <p:cxnSp>
        <p:nvCxnSpPr>
          <p:cNvPr id="42" name="连接符: 曲线 41">
            <a:extLst>
              <a:ext uri="{FF2B5EF4-FFF2-40B4-BE49-F238E27FC236}">
                <a16:creationId xmlns:a16="http://schemas.microsoft.com/office/drawing/2014/main" id="{2A3EFCC9-FFF0-42C3-1BEB-8C47D961AD57}"/>
              </a:ext>
            </a:extLst>
          </p:cNvPr>
          <p:cNvCxnSpPr>
            <a:cxnSpLocks/>
            <a:stCxn id="20" idx="2"/>
            <a:endCxn id="40" idx="0"/>
          </p:cNvCxnSpPr>
          <p:nvPr/>
        </p:nvCxnSpPr>
        <p:spPr>
          <a:xfrm rot="5400000">
            <a:off x="3503798" y="560956"/>
            <a:ext cx="466102" cy="70616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0340FC52-3B75-1AFC-31CC-63675FB10F2E}"/>
              </a:ext>
            </a:extLst>
          </p:cNvPr>
          <p:cNvSpPr txBox="1"/>
          <p:nvPr/>
        </p:nvSpPr>
        <p:spPr>
          <a:xfrm>
            <a:off x="1892542" y="886884"/>
            <a:ext cx="147405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"/>
              <a:t>从概念上，这种</a:t>
            </a:r>
            <a:r>
              <a:rPr lang="en-US" altLang="zh-CN" sz="600"/>
              <a:t>Setting</a:t>
            </a:r>
            <a:r>
              <a:rPr lang="zh-CN" altLang="en-US" sz="600"/>
              <a:t>是一个值</a:t>
            </a:r>
            <a:endParaRPr lang="en-US" altLang="zh-CN" sz="600"/>
          </a:p>
          <a:p>
            <a:r>
              <a:rPr lang="zh-CN" altLang="en-US" sz="600"/>
              <a:t>可以</a:t>
            </a:r>
            <a:r>
              <a:rPr lang="en-US" altLang="zh-CN" sz="600"/>
              <a:t>change</a:t>
            </a:r>
            <a:r>
              <a:rPr lang="zh-CN" altLang="en-US" sz="600"/>
              <a:t>，</a:t>
            </a:r>
            <a:r>
              <a:rPr lang="en-US" altLang="zh-CN" sz="600"/>
              <a:t>reset</a:t>
            </a:r>
            <a:r>
              <a:rPr lang="zh-CN" altLang="en-US" sz="600"/>
              <a:t>，</a:t>
            </a:r>
            <a:r>
              <a:rPr lang="en-US" altLang="zh-CN" sz="600"/>
              <a:t>restored</a:t>
            </a:r>
            <a:r>
              <a:rPr lang="zh-CN" altLang="en-US" sz="600"/>
              <a:t>到初始值</a:t>
            </a:r>
            <a:endParaRPr lang="en-US" altLang="zh-CN" sz="600"/>
          </a:p>
          <a:p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StoreInitial()</a:t>
            </a:r>
          </a:p>
          <a:p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ResetToDefault()</a:t>
            </a:r>
          </a:p>
          <a:p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RestoreToInitial()</a:t>
            </a:r>
            <a:endParaRPr lang="en-US" sz="60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23F01E1A-568C-DA13-E96F-18F91591F222}"/>
              </a:ext>
            </a:extLst>
          </p:cNvPr>
          <p:cNvSpPr txBox="1"/>
          <p:nvPr/>
        </p:nvSpPr>
        <p:spPr>
          <a:xfrm>
            <a:off x="2509096" y="1791810"/>
            <a:ext cx="172000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UGameSettingValueDiscrete</a:t>
            </a:r>
            <a:endParaRPr lang="en-US" sz="80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21DC3B63-E766-FB25-3924-2A141E3C6D2C}"/>
              </a:ext>
            </a:extLst>
          </p:cNvPr>
          <p:cNvSpPr txBox="1"/>
          <p:nvPr/>
        </p:nvSpPr>
        <p:spPr>
          <a:xfrm>
            <a:off x="2506592" y="2047051"/>
            <a:ext cx="217768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UGameSettingValueDiscreteDynamic</a:t>
            </a:r>
            <a:endParaRPr lang="en-US" sz="80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1C46558F-4802-77B3-043B-5E42CAD6DB54}"/>
              </a:ext>
            </a:extLst>
          </p:cNvPr>
          <p:cNvSpPr txBox="1"/>
          <p:nvPr/>
        </p:nvSpPr>
        <p:spPr>
          <a:xfrm>
            <a:off x="2735192" y="2251707"/>
            <a:ext cx="245816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UGameSettingValueDiscreteDynamic_Enum</a:t>
            </a:r>
            <a:endParaRPr lang="en-US" sz="80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7A2C48CD-593C-37E7-DBD4-FB6D565A30C1}"/>
              </a:ext>
            </a:extLst>
          </p:cNvPr>
          <p:cNvSpPr txBox="1"/>
          <p:nvPr/>
        </p:nvSpPr>
        <p:spPr>
          <a:xfrm>
            <a:off x="2735192" y="2406548"/>
            <a:ext cx="245816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UGameSettingValueDiscreteDynamic_</a:t>
            </a:r>
            <a:r>
              <a:rPr lang="en-US" altLang="zh-CN" sz="800">
                <a:solidFill>
                  <a:srgbClr val="2B91AF"/>
                </a:solidFill>
                <a:latin typeface="Cascadia Mono" panose="020B0609020000020004" pitchFamily="49" charset="0"/>
              </a:rPr>
              <a:t>bool</a:t>
            </a:r>
            <a:endParaRPr lang="en-US" sz="80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51190B1D-192C-0F9A-C69F-5F7DA6AB7892}"/>
              </a:ext>
            </a:extLst>
          </p:cNvPr>
          <p:cNvSpPr txBox="1"/>
          <p:nvPr/>
        </p:nvSpPr>
        <p:spPr>
          <a:xfrm>
            <a:off x="2744551" y="2565829"/>
            <a:ext cx="255435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UGameSettingValueDiscreteDynamic_</a:t>
            </a:r>
            <a:r>
              <a:rPr lang="en-US" altLang="zh-CN" sz="800">
                <a:solidFill>
                  <a:srgbClr val="2B91AF"/>
                </a:solidFill>
                <a:latin typeface="Cascadia Mono" panose="020B0609020000020004" pitchFamily="49" charset="0"/>
              </a:rPr>
              <a:t>Number</a:t>
            </a:r>
            <a:endParaRPr lang="en-US" sz="80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1DC4B43C-C620-3568-5936-166AFA6C1113}"/>
              </a:ext>
            </a:extLst>
          </p:cNvPr>
          <p:cNvSpPr txBox="1"/>
          <p:nvPr/>
        </p:nvSpPr>
        <p:spPr>
          <a:xfrm>
            <a:off x="2744551" y="2720670"/>
            <a:ext cx="255435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UGameSettingValueDiscreteDynamic_</a:t>
            </a:r>
            <a:r>
              <a:rPr lang="en-US" altLang="zh-CN" sz="800">
                <a:solidFill>
                  <a:srgbClr val="2B91AF"/>
                </a:solidFill>
                <a:latin typeface="Cascadia Mono" panose="020B0609020000020004" pitchFamily="49" charset="0"/>
              </a:rPr>
              <a:t>Color</a:t>
            </a:r>
            <a:endParaRPr lang="en-US" sz="800"/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8F220470-875B-122A-8CBE-D9E5D9F0E56C}"/>
              </a:ext>
            </a:extLst>
          </p:cNvPr>
          <p:cNvSpPr txBox="1"/>
          <p:nvPr/>
        </p:nvSpPr>
        <p:spPr>
          <a:xfrm>
            <a:off x="2735192" y="2852132"/>
            <a:ext cx="275355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UGameSettingValueDiscreteDynamic_</a:t>
            </a:r>
            <a:r>
              <a:rPr lang="en-US" altLang="zh-CN" sz="800">
                <a:solidFill>
                  <a:srgbClr val="2B91AF"/>
                </a:solidFill>
                <a:latin typeface="Cascadia Mono" panose="020B0609020000020004" pitchFamily="49" charset="0"/>
              </a:rPr>
              <a:t>Vector2D</a:t>
            </a:r>
            <a:endParaRPr lang="en-US" sz="800"/>
          </a:p>
        </p:txBody>
      </p:sp>
      <p:cxnSp>
        <p:nvCxnSpPr>
          <p:cNvPr id="59" name="连接符: 曲线 58">
            <a:extLst>
              <a:ext uri="{FF2B5EF4-FFF2-40B4-BE49-F238E27FC236}">
                <a16:creationId xmlns:a16="http://schemas.microsoft.com/office/drawing/2014/main" id="{504A9A9D-CE81-B6F3-46B1-2E63D4F06DCF}"/>
              </a:ext>
            </a:extLst>
          </p:cNvPr>
          <p:cNvCxnSpPr>
            <a:cxnSpLocks/>
            <a:stCxn id="40" idx="2"/>
            <a:endCxn id="49" idx="0"/>
          </p:cNvCxnSpPr>
          <p:nvPr/>
        </p:nvCxnSpPr>
        <p:spPr>
          <a:xfrm rot="5400000">
            <a:off x="3161794" y="1569837"/>
            <a:ext cx="429278" cy="1466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文本框 65">
            <a:extLst>
              <a:ext uri="{FF2B5EF4-FFF2-40B4-BE49-F238E27FC236}">
                <a16:creationId xmlns:a16="http://schemas.microsoft.com/office/drawing/2014/main" id="{9422FB87-A8E8-4B53-3F8F-20D8BB31ED47}"/>
              </a:ext>
            </a:extLst>
          </p:cNvPr>
          <p:cNvSpPr txBox="1"/>
          <p:nvPr/>
        </p:nvSpPr>
        <p:spPr>
          <a:xfrm>
            <a:off x="-1265311" y="-1638102"/>
            <a:ext cx="122710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accent1">
                    <a:lumMod val="75000"/>
                  </a:schemeClr>
                </a:solidFill>
              </a:rPr>
              <a:t>https://answers.microsoft.com/en-us/msoffice/forum/all/how-to-stop-powerpoint-from-jumping-to/38c6d159-5667-4aef-b329-5772ae29ce42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4FB99FF-8EAF-E166-A6BA-595650417359}"/>
              </a:ext>
            </a:extLst>
          </p:cNvPr>
          <p:cNvSpPr txBox="1"/>
          <p:nvPr/>
        </p:nvSpPr>
        <p:spPr>
          <a:xfrm>
            <a:off x="3250611" y="5815943"/>
            <a:ext cx="3908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eriod"/>
            </a:pPr>
            <a:r>
              <a:rPr lang="zh-CN" altLang="en-US" sz="600"/>
              <a:t>开始时，将</a:t>
            </a:r>
            <a:r>
              <a:rPr lang="en-US" altLang="zh-CN" sz="600"/>
              <a:t>Id</a:t>
            </a:r>
            <a:r>
              <a:rPr lang="zh-CN" altLang="en-US" sz="600"/>
              <a:t>及按钮样式注册到</a:t>
            </a:r>
            <a:r>
              <a:rPr lang="en-US" altLang="zh-CN" sz="600"/>
              <a:t>Tabs</a:t>
            </a:r>
            <a:r>
              <a:rPr lang="zh-CN" altLang="en-US" sz="600"/>
              <a:t>中，注册第一个就触发</a:t>
            </a:r>
            <a:r>
              <a:rPr lang="en-US" altLang="zh-CN" sz="600"/>
              <a:t>OnTabSelect</a:t>
            </a:r>
            <a:r>
              <a:rPr lang="zh-CN" altLang="en-US" sz="600"/>
              <a:t>。</a:t>
            </a:r>
            <a:endParaRPr lang="en-US" altLang="zh-CN" sz="600"/>
          </a:p>
          <a:p>
            <a:pPr marL="228600" indent="-228600">
              <a:buAutoNum type="arabicPeriod"/>
            </a:pPr>
            <a:r>
              <a:rPr lang="zh-CN" altLang="en-US" sz="600"/>
              <a:t>当</a:t>
            </a:r>
            <a:r>
              <a:rPr lang="en-US" altLang="zh-CN" sz="600"/>
              <a:t>Tab</a:t>
            </a:r>
            <a:r>
              <a:rPr lang="zh-CN" altLang="en-US" sz="600"/>
              <a:t>被点击时，</a:t>
            </a:r>
            <a:r>
              <a:rPr lang="en-US" altLang="zh-CN" sz="600"/>
              <a:t>TabList</a:t>
            </a:r>
            <a:r>
              <a:rPr lang="zh-CN" altLang="en-US" sz="600"/>
              <a:t>自己处理</a:t>
            </a:r>
            <a:r>
              <a:rPr lang="en-US" altLang="zh-CN" sz="600"/>
              <a:t>uncheck</a:t>
            </a:r>
            <a:r>
              <a:rPr lang="zh-CN" altLang="en-US" sz="600"/>
              <a:t>上一个，把新触发的</a:t>
            </a:r>
            <a:r>
              <a:rPr lang="en-US" altLang="zh-CN" sz="600"/>
              <a:t>TabId</a:t>
            </a:r>
            <a:r>
              <a:rPr lang="zh-CN" altLang="en-US" sz="600"/>
              <a:t>给出并调用</a:t>
            </a:r>
            <a:r>
              <a:rPr lang="en-US" altLang="zh-CN" sz="600"/>
              <a:t>OnTabSelect</a:t>
            </a:r>
            <a:r>
              <a:rPr lang="zh-CN" altLang="en-US" sz="600"/>
              <a:t>。</a:t>
            </a:r>
            <a:endParaRPr lang="en-US" altLang="zh-CN" sz="600"/>
          </a:p>
          <a:p>
            <a:r>
              <a:rPr lang="zh-CN" altLang="en-US" sz="600"/>
              <a:t>这个</a:t>
            </a:r>
            <a:r>
              <a:rPr lang="en-US" altLang="zh-CN" sz="600"/>
              <a:t>Id</a:t>
            </a:r>
            <a:r>
              <a:rPr lang="zh-CN" altLang="en-US" sz="600"/>
              <a:t>通常对应到一个</a:t>
            </a:r>
            <a:r>
              <a:rPr lang="en-US" altLang="zh-CN" sz="600"/>
              <a:t>GameSettingCollection</a:t>
            </a:r>
            <a:r>
              <a:rPr lang="zh-CN" altLang="en-US" sz="600"/>
              <a:t>。然后调用</a:t>
            </a:r>
            <a:r>
              <a:rPr lang="en-US" sz="600">
                <a:solidFill>
                  <a:srgbClr val="FF0000"/>
                </a:solidFill>
                <a:latin typeface="Cascadia Mono" panose="020B0609020000020004" pitchFamily="49" charset="0"/>
              </a:rPr>
              <a:t>NavigateToSetting(SettingId)</a:t>
            </a:r>
            <a:r>
              <a:rPr lang="zh-CN" alt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，刷新整个界面。</a:t>
            </a:r>
            <a:endParaRPr lang="en-US" sz="60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2C4896A-949E-388A-695C-08C3F9C04FE8}"/>
              </a:ext>
            </a:extLst>
          </p:cNvPr>
          <p:cNvSpPr txBox="1"/>
          <p:nvPr/>
        </p:nvSpPr>
        <p:spPr>
          <a:xfrm>
            <a:off x="2951913" y="3292442"/>
            <a:ext cx="3655168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>
                <a:solidFill>
                  <a:srgbClr val="2B91AF"/>
                </a:solidFill>
                <a:latin typeface="Cascadia Mono" panose="020B0609020000020004" pitchFamily="49" charset="0"/>
              </a:rPr>
              <a:t>UGameSettingPanel</a:t>
            </a:r>
            <a:endParaRPr lang="en-US" sz="700"/>
          </a:p>
          <a:p>
            <a:r>
              <a:rPr lang="en-US" altLang="zh-CN" sz="600"/>
              <a:t>SetFilterState(</a:t>
            </a:r>
            <a:r>
              <a:rPr lang="en-US" altLang="zh-CN" sz="600">
                <a:solidFill>
                  <a:srgbClr val="47A0BA"/>
                </a:solidFill>
              </a:rPr>
              <a:t>FGameSettingFilterState</a:t>
            </a:r>
            <a:r>
              <a:rPr lang="en-US" altLang="zh-CN" sz="600"/>
              <a:t>) // </a:t>
            </a:r>
            <a:r>
              <a:rPr lang="zh-CN" altLang="en-US" sz="600"/>
              <a:t>设置新的</a:t>
            </a:r>
            <a:endParaRPr lang="en-US" altLang="zh-CN" sz="600"/>
          </a:p>
          <a:p>
            <a:endParaRPr lang="en-US" altLang="zh-CN" sz="600"/>
          </a:p>
          <a:p>
            <a:r>
              <a:rPr lang="en-US" altLang="zh-CN" sz="600"/>
              <a:t>Tarray&lt;</a:t>
            </a:r>
            <a:r>
              <a:rPr lang="en-US" altLang="zh-CN" sz="600">
                <a:solidFill>
                  <a:srgbClr val="47A0BA"/>
                </a:solidFill>
              </a:rPr>
              <a:t>UGameSetting</a:t>
            </a:r>
            <a:r>
              <a:rPr lang="en-US" altLang="zh-CN" sz="600"/>
              <a:t>*&gt; VisibleSettings;</a:t>
            </a:r>
          </a:p>
          <a:p>
            <a:r>
              <a:rPr lang="en-US" altLang="zh-CN" sz="600">
                <a:solidFill>
                  <a:srgbClr val="47A0BA"/>
                </a:solidFill>
              </a:rPr>
              <a:t>FGameSettingFilterState</a:t>
            </a:r>
            <a:r>
              <a:rPr lang="en-US" altLang="zh-CN" sz="600"/>
              <a:t> FilterState; // </a:t>
            </a:r>
            <a:r>
              <a:rPr lang="zh-CN" altLang="en-US" sz="600"/>
              <a:t>指定</a:t>
            </a:r>
            <a:r>
              <a:rPr lang="en-US" altLang="zh-CN" sz="600"/>
              <a:t>Setting</a:t>
            </a:r>
            <a:r>
              <a:rPr lang="zh-CN" altLang="en-US" sz="600"/>
              <a:t>， 过滤，搜索，</a:t>
            </a:r>
            <a:endParaRPr lang="en-US" altLang="zh-CN" sz="600"/>
          </a:p>
          <a:p>
            <a:endParaRPr lang="en-US" altLang="zh-CN" sz="600"/>
          </a:p>
          <a:p>
            <a:r>
              <a:rPr lang="zh-CN" altLang="en-US" sz="600"/>
              <a:t>显示一组</a:t>
            </a:r>
            <a:r>
              <a:rPr lang="en-US" altLang="zh-CN" sz="600"/>
              <a:t>GameSetting</a:t>
            </a:r>
            <a:r>
              <a:rPr lang="zh-CN" altLang="en-US" sz="600"/>
              <a:t>，当切换显示时，用给定的</a:t>
            </a:r>
            <a:r>
              <a:rPr lang="en-US" altLang="zh-CN" sz="600"/>
              <a:t>GameSetting</a:t>
            </a:r>
            <a:r>
              <a:rPr lang="zh-CN" altLang="en-US" sz="600"/>
              <a:t>设置成</a:t>
            </a:r>
            <a:r>
              <a:rPr lang="en-US" altLang="zh-CN" sz="600"/>
              <a:t>FilterState</a:t>
            </a:r>
            <a:r>
              <a:rPr lang="zh-CN" altLang="en-US" sz="600"/>
              <a:t>，并刷新界面</a:t>
            </a:r>
            <a:endParaRPr lang="en-US" altLang="zh-CN" sz="600"/>
          </a:p>
          <a:p>
            <a:r>
              <a:rPr lang="zh-CN" altLang="en-US" sz="600"/>
              <a:t>这里采用延迟刷新的策略，用</a:t>
            </a:r>
            <a:r>
              <a:rPr lang="en-US" altLang="zh-CN" sz="600"/>
              <a:t>FTSTicker::GetCoreTicker().AddTicker(),</a:t>
            </a:r>
            <a:r>
              <a:rPr lang="zh-CN" altLang="en-US" sz="600"/>
              <a:t>可以</a:t>
            </a:r>
            <a:r>
              <a:rPr lang="en-US" altLang="zh-CN" sz="600"/>
              <a:t>return true</a:t>
            </a:r>
            <a:r>
              <a:rPr lang="zh-CN" altLang="en-US" sz="600"/>
              <a:t>在下一个</a:t>
            </a:r>
            <a:r>
              <a:rPr lang="en-US" altLang="zh-CN" sz="600"/>
              <a:t>Tick</a:t>
            </a:r>
            <a:r>
              <a:rPr lang="zh-CN" altLang="en-US" sz="600"/>
              <a:t>再执行。</a:t>
            </a:r>
            <a:endParaRPr lang="en-US" sz="600"/>
          </a:p>
        </p:txBody>
      </p:sp>
      <p:cxnSp>
        <p:nvCxnSpPr>
          <p:cNvPr id="15" name="连接符: 曲线 14">
            <a:extLst>
              <a:ext uri="{FF2B5EF4-FFF2-40B4-BE49-F238E27FC236}">
                <a16:creationId xmlns:a16="http://schemas.microsoft.com/office/drawing/2014/main" id="{BBDB7675-2EC3-477A-7867-F067898EC563}"/>
              </a:ext>
            </a:extLst>
          </p:cNvPr>
          <p:cNvCxnSpPr>
            <a:cxnSpLocks/>
            <a:stCxn id="34" idx="3"/>
            <a:endCxn id="6" idx="1"/>
          </p:cNvCxnSpPr>
          <p:nvPr/>
        </p:nvCxnSpPr>
        <p:spPr>
          <a:xfrm flipV="1">
            <a:off x="2381250" y="3715635"/>
            <a:ext cx="570663" cy="43313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连接符: 曲线 16">
            <a:extLst>
              <a:ext uri="{FF2B5EF4-FFF2-40B4-BE49-F238E27FC236}">
                <a16:creationId xmlns:a16="http://schemas.microsoft.com/office/drawing/2014/main" id="{74A2A4BC-3B07-1D45-A027-85AFDE97E178}"/>
              </a:ext>
            </a:extLst>
          </p:cNvPr>
          <p:cNvCxnSpPr>
            <a:cxnSpLocks/>
            <a:stCxn id="34" idx="3"/>
            <a:endCxn id="28" idx="1"/>
          </p:cNvCxnSpPr>
          <p:nvPr/>
        </p:nvCxnSpPr>
        <p:spPr>
          <a:xfrm>
            <a:off x="2381250" y="4148766"/>
            <a:ext cx="570663" cy="54372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连接符: 曲线 35">
            <a:extLst>
              <a:ext uri="{FF2B5EF4-FFF2-40B4-BE49-F238E27FC236}">
                <a16:creationId xmlns:a16="http://schemas.microsoft.com/office/drawing/2014/main" id="{C06A96E8-750A-D2A4-C691-E7A11B197147}"/>
              </a:ext>
            </a:extLst>
          </p:cNvPr>
          <p:cNvCxnSpPr>
            <a:cxnSpLocks/>
            <a:stCxn id="26" idx="2"/>
            <a:endCxn id="24" idx="0"/>
          </p:cNvCxnSpPr>
          <p:nvPr/>
        </p:nvCxnSpPr>
        <p:spPr>
          <a:xfrm rot="5400000">
            <a:off x="5803819" y="1733842"/>
            <a:ext cx="258490" cy="127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606C867C-B317-4AFD-BACC-675500231E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9894" y="4137713"/>
            <a:ext cx="2809875" cy="124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612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37EAA94-1B6A-FE8D-4318-B63F4B875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417959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520B1B6-65AE-A0B4-B630-584E4E023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55601"/>
            <a:ext cx="6858000" cy="204569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B2D5961-482E-CD04-28D5-618A112D36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638426"/>
            <a:ext cx="6858000" cy="235684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D23E61E-8EFB-EFA5-DA7C-A31E3E3C077E}"/>
              </a:ext>
            </a:extLst>
          </p:cNvPr>
          <p:cNvSpPr txBox="1"/>
          <p:nvPr/>
        </p:nvSpPr>
        <p:spPr>
          <a:xfrm>
            <a:off x="-50800" y="9334500"/>
            <a:ext cx="36994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/>
              <a:t>Cancel change </a:t>
            </a:r>
            <a:r>
              <a:rPr lang="zh-CN" altLang="en-US" sz="1200"/>
              <a:t>只</a:t>
            </a:r>
            <a:r>
              <a:rPr lang="en-US" altLang="zh-CN" sz="1200"/>
              <a:t>cancel</a:t>
            </a:r>
            <a:r>
              <a:rPr lang="zh-CN" altLang="en-US" sz="1200"/>
              <a:t>当前的</a:t>
            </a:r>
            <a:r>
              <a:rPr lang="en-US" altLang="zh-CN" sz="1200"/>
              <a:t>change</a:t>
            </a:r>
            <a:r>
              <a:rPr lang="zh-CN" altLang="en-US" sz="1200"/>
              <a:t>（没有</a:t>
            </a:r>
            <a:r>
              <a:rPr lang="en-US" altLang="zh-CN" sz="1200"/>
              <a:t>Apply</a:t>
            </a:r>
            <a:r>
              <a:rPr lang="zh-CN" altLang="en-US" sz="1200"/>
              <a:t>的）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085075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879D98E7-D2D9-10C3-9254-2ED6FF30B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2655"/>
            <a:ext cx="6858000" cy="417443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731B8D6-615B-E091-52FC-223D0F7DB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50" y="6422570"/>
            <a:ext cx="3429000" cy="222648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C08F8B5-0252-0596-BFAE-FF163EA9E75E}"/>
              </a:ext>
            </a:extLst>
          </p:cNvPr>
          <p:cNvSpPr txBox="1"/>
          <p:nvPr/>
        </p:nvSpPr>
        <p:spPr>
          <a:xfrm>
            <a:off x="3771900" y="6578600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重置下面的设置到默认状态</a:t>
            </a:r>
            <a:endParaRPr 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73EFA7A-51B7-3B5C-2F1A-2A6D43A3EE65}"/>
              </a:ext>
            </a:extLst>
          </p:cNvPr>
          <p:cNvSpPr txBox="1"/>
          <p:nvPr/>
        </p:nvSpPr>
        <p:spPr>
          <a:xfrm>
            <a:off x="3881494" y="8818891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蓝色点表示默认设置</a:t>
            </a:r>
            <a:endParaRPr 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0676CD22-61B6-9442-4D2B-E52B741294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50" y="8770376"/>
            <a:ext cx="3392544" cy="34696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C7D79815-35D2-6C0F-1AD9-F4606D8449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50" y="9399865"/>
            <a:ext cx="3092450" cy="26743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E6A6E717-4F07-5E02-6CC1-6A4257314D77}"/>
              </a:ext>
            </a:extLst>
          </p:cNvPr>
          <p:cNvSpPr txBox="1"/>
          <p:nvPr/>
        </p:nvSpPr>
        <p:spPr>
          <a:xfrm>
            <a:off x="3340100" y="9341980"/>
            <a:ext cx="112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按键映射</a:t>
            </a:r>
            <a:endParaRPr 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1E31C37-0AC5-D254-5339-B25EDC8CC4AE}"/>
              </a:ext>
            </a:extLst>
          </p:cNvPr>
          <p:cNvSpPr txBox="1"/>
          <p:nvPr/>
        </p:nvSpPr>
        <p:spPr>
          <a:xfrm>
            <a:off x="895350" y="290917"/>
            <a:ext cx="3429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>
                <a:solidFill>
                  <a:srgbClr val="2B91AF"/>
                </a:solidFill>
                <a:latin typeface="Cascadia Mono" panose="020B0609020000020004" pitchFamily="49" charset="0"/>
              </a:rPr>
              <a:t>UGameSettingCollection</a:t>
            </a:r>
          </a:p>
          <a:p>
            <a:r>
              <a:rPr lang="zh-CN" alt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每个标签页都对应到一个</a:t>
            </a:r>
            <a:r>
              <a:rPr lang="en-US" altLang="zh-CN" sz="600">
                <a:solidFill>
                  <a:srgbClr val="2B91AF"/>
                </a:solidFill>
                <a:latin typeface="Cascadia Mono" panose="020B0609020000020004" pitchFamily="49" charset="0"/>
              </a:rPr>
              <a:t>SettingCollection</a:t>
            </a:r>
            <a:r>
              <a:rPr lang="zh-CN" alt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（但实现并没有限制这一点，可以对应到一个</a:t>
            </a:r>
            <a:r>
              <a:rPr lang="en-US" altLang="zh-CN" sz="600">
                <a:solidFill>
                  <a:srgbClr val="2B91AF"/>
                </a:solidFill>
                <a:latin typeface="Cascadia Mono" panose="020B0609020000020004" pitchFamily="49" charset="0"/>
              </a:rPr>
              <a:t>Setting</a:t>
            </a:r>
            <a:r>
              <a:rPr lang="zh-CN" alt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数组）</a:t>
            </a:r>
            <a:endParaRPr lang="en-US" sz="60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76594A6-BEF5-CE6C-F493-1DDCA6B5A89F}"/>
              </a:ext>
            </a:extLst>
          </p:cNvPr>
          <p:cNvSpPr/>
          <p:nvPr/>
        </p:nvSpPr>
        <p:spPr>
          <a:xfrm>
            <a:off x="69850" y="1593850"/>
            <a:ext cx="3811644" cy="37401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AF2E7D1-12E1-5251-F538-F687FE87C963}"/>
              </a:ext>
            </a:extLst>
          </p:cNvPr>
          <p:cNvSpPr txBox="1"/>
          <p:nvPr/>
        </p:nvSpPr>
        <p:spPr>
          <a:xfrm>
            <a:off x="1905000" y="1403806"/>
            <a:ext cx="90120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>
                <a:solidFill>
                  <a:srgbClr val="FF0000"/>
                </a:solidFill>
              </a:rPr>
              <a:t>CollectionMaster</a:t>
            </a:r>
            <a:endParaRPr lang="en-US" sz="800">
              <a:solidFill>
                <a:srgbClr val="FF0000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A0E5A9F-AE27-B0D0-811B-604EDA778F32}"/>
              </a:ext>
            </a:extLst>
          </p:cNvPr>
          <p:cNvSpPr/>
          <p:nvPr/>
        </p:nvSpPr>
        <p:spPr>
          <a:xfrm>
            <a:off x="165100" y="1688062"/>
            <a:ext cx="3606800" cy="22258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5A0F580-D578-1350-BC86-5C1E0920AE04}"/>
              </a:ext>
            </a:extLst>
          </p:cNvPr>
          <p:cNvSpPr/>
          <p:nvPr/>
        </p:nvSpPr>
        <p:spPr>
          <a:xfrm>
            <a:off x="165100" y="3982699"/>
            <a:ext cx="3606800" cy="123065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5CCB3B0-E639-676E-37A6-994C5A2C0D2E}"/>
              </a:ext>
            </a:extLst>
          </p:cNvPr>
          <p:cNvSpPr txBox="1"/>
          <p:nvPr/>
        </p:nvSpPr>
        <p:spPr>
          <a:xfrm>
            <a:off x="1003791" y="1678651"/>
            <a:ext cx="1585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UGameSettingCollection1</a:t>
            </a:r>
            <a:endParaRPr lang="en-US" sz="800">
              <a:solidFill>
                <a:srgbClr val="FF0000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3732A59-FE00-D733-970B-A58C6C82DD06}"/>
              </a:ext>
            </a:extLst>
          </p:cNvPr>
          <p:cNvSpPr txBox="1"/>
          <p:nvPr/>
        </p:nvSpPr>
        <p:spPr>
          <a:xfrm>
            <a:off x="692641" y="3996209"/>
            <a:ext cx="1585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UGameSettingCollection2</a:t>
            </a:r>
            <a:endParaRPr lang="en-US" sz="800">
              <a:solidFill>
                <a:srgbClr val="FF0000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458C481-C4AB-E8AD-AF72-A8358C056B97}"/>
              </a:ext>
            </a:extLst>
          </p:cNvPr>
          <p:cNvSpPr txBox="1"/>
          <p:nvPr/>
        </p:nvSpPr>
        <p:spPr>
          <a:xfrm>
            <a:off x="869790" y="2286503"/>
            <a:ext cx="123139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UGameSettingValue</a:t>
            </a:r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860716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50E28EC-9444-0AC0-1725-008C97842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9708" y="0"/>
            <a:ext cx="3719095" cy="103505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5677D15-0C0F-F8BC-790C-A850F1221B1C}"/>
              </a:ext>
            </a:extLst>
          </p:cNvPr>
          <p:cNvSpPr txBox="1"/>
          <p:nvPr/>
        </p:nvSpPr>
        <p:spPr>
          <a:xfrm>
            <a:off x="241300" y="1339850"/>
            <a:ext cx="5142755" cy="11233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/>
              <a:t>这种设置，拥有一个按钮，按下后，整个</a:t>
            </a:r>
            <a:r>
              <a:rPr lang="en-US" altLang="zh-CN" sz="600"/>
              <a:t>Setting</a:t>
            </a:r>
            <a:r>
              <a:rPr lang="zh-CN" altLang="en-US" sz="600"/>
              <a:t>的</a:t>
            </a:r>
            <a:r>
              <a:rPr lang="en-US" altLang="zh-CN" sz="600"/>
              <a:t>list</a:t>
            </a:r>
            <a:r>
              <a:rPr lang="zh-CN" altLang="en-US" sz="600"/>
              <a:t>会变成这个设置指定的一组设置。</a:t>
            </a:r>
            <a:endParaRPr lang="en-US" altLang="zh-CN" sz="600"/>
          </a:p>
          <a:p>
            <a:r>
              <a:rPr lang="zh-CN" altLang="en-US" sz="600"/>
              <a:t>这种设置更像是一个</a:t>
            </a:r>
            <a:r>
              <a:rPr lang="en-US" altLang="zh-CN" sz="600"/>
              <a:t>Collection</a:t>
            </a:r>
            <a:r>
              <a:rPr lang="zh-CN" altLang="en-US" sz="600"/>
              <a:t>，但</a:t>
            </a:r>
            <a:r>
              <a:rPr lang="en-US" altLang="zh-CN" sz="600"/>
              <a:t>Collection</a:t>
            </a:r>
            <a:r>
              <a:rPr lang="zh-CN" altLang="en-US" sz="600"/>
              <a:t>已经有了单独的显示方式，所以这种设置应该是</a:t>
            </a:r>
            <a:r>
              <a:rPr lang="en-US" altLang="zh-CN" sz="600"/>
              <a:t>Collection</a:t>
            </a:r>
            <a:r>
              <a:rPr lang="zh-CN" altLang="en-US" sz="600"/>
              <a:t>的一种派生。</a:t>
            </a:r>
            <a:endParaRPr lang="en-US" altLang="zh-CN" sz="600"/>
          </a:p>
          <a:p>
            <a:r>
              <a:rPr lang="zh-CN" altLang="en-US" sz="600"/>
              <a:t>所以有了</a:t>
            </a:r>
            <a:r>
              <a:rPr lang="en-US" sz="700">
                <a:solidFill>
                  <a:srgbClr val="2B91AF"/>
                </a:solidFill>
                <a:latin typeface="Cascadia Mono" panose="020B0609020000020004" pitchFamily="49" charset="0"/>
              </a:rPr>
              <a:t>UGameSettingCollectionPage</a:t>
            </a:r>
          </a:p>
          <a:p>
            <a:r>
              <a:rPr lang="zh-CN" altLang="en-US" sz="600"/>
              <a:t>他被显示为一个按钮，按下时</a:t>
            </a:r>
            <a:r>
              <a:rPr lang="en-US" altLang="zh-CN" sz="600"/>
              <a:t>SettingsPanel</a:t>
            </a:r>
            <a:r>
              <a:rPr lang="zh-CN" altLang="en-US" sz="600"/>
              <a:t>需要把显示的</a:t>
            </a:r>
            <a:r>
              <a:rPr lang="en-US" altLang="zh-CN" sz="600"/>
              <a:t>List</a:t>
            </a:r>
            <a:r>
              <a:rPr lang="zh-CN" altLang="en-US" sz="600"/>
              <a:t>切换到这个</a:t>
            </a:r>
            <a:r>
              <a:rPr lang="en-US" altLang="zh-CN" sz="600"/>
              <a:t>Page</a:t>
            </a:r>
            <a:r>
              <a:rPr lang="zh-CN" altLang="en-US" sz="600"/>
              <a:t>的子集</a:t>
            </a:r>
            <a:endParaRPr lang="en-US" altLang="zh-CN" sz="600"/>
          </a:p>
          <a:p>
            <a:endParaRPr lang="en-US" sz="600"/>
          </a:p>
          <a:p>
            <a:r>
              <a:rPr lang="zh-CN" altLang="en-US" sz="600"/>
              <a:t>这种操作显然需要直接把当前</a:t>
            </a:r>
            <a:r>
              <a:rPr lang="en-US" altLang="zh-CN" sz="600"/>
              <a:t>Page</a:t>
            </a:r>
            <a:r>
              <a:rPr lang="zh-CN" altLang="en-US" sz="600"/>
              <a:t>传给</a:t>
            </a:r>
            <a:r>
              <a:rPr lang="en-US" altLang="zh-CN" sz="600"/>
              <a:t>SettingPanel</a:t>
            </a:r>
            <a:r>
              <a:rPr lang="zh-CN" altLang="en-US" sz="600"/>
              <a:t>，设置</a:t>
            </a:r>
            <a:r>
              <a:rPr lang="en-US" altLang="zh-CN" sz="600"/>
              <a:t>FilterState</a:t>
            </a:r>
            <a:r>
              <a:rPr lang="zh-CN" altLang="en-US" sz="600"/>
              <a:t>，所以需要层层回调，</a:t>
            </a:r>
            <a:endParaRPr lang="en-US" altLang="zh-CN" sz="600"/>
          </a:p>
          <a:p>
            <a:r>
              <a:rPr lang="en-US" altLang="zh-CN" sz="600"/>
              <a:t>EntryUI </a:t>
            </a:r>
            <a:r>
              <a:rPr lang="en-US" altLang="zh-CN" sz="600">
                <a:sym typeface="Wingdings" panose="05000000000000000000" pitchFamily="2" charset="2"/>
              </a:rPr>
              <a:t> CollectionPage  GameSettingRegistry  GameSettingPanel</a:t>
            </a:r>
          </a:p>
          <a:p>
            <a:endParaRPr lang="en-US" sz="600">
              <a:sym typeface="Wingdings" panose="05000000000000000000" pitchFamily="2" charset="2"/>
            </a:endParaRPr>
          </a:p>
          <a:p>
            <a:r>
              <a:rPr lang="en-US" sz="600">
                <a:sym typeface="Wingdings" panose="05000000000000000000" pitchFamily="2" charset="2"/>
              </a:rPr>
              <a:t>UI</a:t>
            </a:r>
            <a:r>
              <a:rPr lang="zh-CN" altLang="en-US" sz="600">
                <a:sym typeface="Wingdings" panose="05000000000000000000" pitchFamily="2" charset="2"/>
              </a:rPr>
              <a:t>上面放个按钮，按下时调用</a:t>
            </a:r>
            <a:r>
              <a:rPr lang="en-US" altLang="zh-CN" sz="600">
                <a:sym typeface="Wingdings" panose="05000000000000000000" pitchFamily="2" charset="2"/>
              </a:rPr>
              <a:t>CollectionPage</a:t>
            </a:r>
            <a:r>
              <a:rPr lang="zh-CN" altLang="en-US" sz="600">
                <a:sym typeface="Wingdings" panose="05000000000000000000" pitchFamily="2" charset="2"/>
              </a:rPr>
              <a:t>的委托</a:t>
            </a:r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FOnExecuteNavigation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 OnExecuteNavigationEvent;</a:t>
            </a:r>
          </a:p>
          <a:p>
            <a:r>
              <a:rPr lang="en-US" altLang="zh-CN" sz="600">
                <a:sym typeface="Wingdings" panose="05000000000000000000" pitchFamily="2" charset="2"/>
              </a:rPr>
              <a:t>CollectionPage</a:t>
            </a:r>
            <a:r>
              <a:rPr lang="zh-CN" altLang="en-US" sz="600">
                <a:sym typeface="Wingdings" panose="05000000000000000000" pitchFamily="2" charset="2"/>
              </a:rPr>
              <a:t>这个委托需要绑到</a:t>
            </a:r>
            <a:r>
              <a:rPr lang="en-US" altLang="zh-CN" sz="600">
                <a:sym typeface="Wingdings" panose="05000000000000000000" pitchFamily="2" charset="2"/>
              </a:rPr>
              <a:t>GaemSettingRegistry</a:t>
            </a:r>
            <a:r>
              <a:rPr lang="zh-CN" altLang="en-US" sz="600">
                <a:sym typeface="Wingdings" panose="05000000000000000000" pitchFamily="2" charset="2"/>
              </a:rPr>
              <a:t>的函数上，可以在创建</a:t>
            </a:r>
            <a:r>
              <a:rPr lang="en-US" altLang="zh-CN" sz="600">
                <a:sym typeface="Wingdings" panose="05000000000000000000" pitchFamily="2" charset="2"/>
              </a:rPr>
              <a:t>CollecitonPage</a:t>
            </a:r>
            <a:r>
              <a:rPr lang="zh-CN" altLang="en-US" sz="600">
                <a:sym typeface="Wingdings" panose="05000000000000000000" pitchFamily="2" charset="2"/>
              </a:rPr>
              <a:t>时绑上，也可以创建完，遍历一遍所有</a:t>
            </a:r>
            <a:r>
              <a:rPr lang="en-US" altLang="zh-CN" sz="600">
                <a:sym typeface="Wingdings" panose="05000000000000000000" pitchFamily="2" charset="2"/>
              </a:rPr>
              <a:t>Setting</a:t>
            </a:r>
            <a:r>
              <a:rPr lang="zh-CN" altLang="en-US" sz="600">
                <a:sym typeface="Wingdings" panose="05000000000000000000" pitchFamily="2" charset="2"/>
              </a:rPr>
              <a:t>并榜上回调，</a:t>
            </a:r>
            <a:endParaRPr lang="en-US" altLang="zh-CN" sz="600">
              <a:sym typeface="Wingdings" panose="05000000000000000000" pitchFamily="2" charset="2"/>
            </a:endParaRPr>
          </a:p>
          <a:p>
            <a:r>
              <a:rPr lang="zh-CN" altLang="en-US" sz="600">
                <a:sym typeface="Wingdings" panose="05000000000000000000" pitchFamily="2" charset="2"/>
              </a:rPr>
              <a:t>这里采用了后者</a:t>
            </a:r>
            <a:endParaRPr lang="en-US" sz="60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FC30B69-9915-5685-F576-B7F117C946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7650" y="-280225"/>
            <a:ext cx="3429000" cy="1595499"/>
          </a:xfrm>
          <a:prstGeom prst="rect">
            <a:avLst/>
          </a:prstGeom>
        </p:spPr>
      </p:pic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96CC767B-4CF0-BABA-E716-13C8EC4334BF}"/>
              </a:ext>
            </a:extLst>
          </p:cNvPr>
          <p:cNvCxnSpPr>
            <a:stCxn id="2" idx="3"/>
            <a:endCxn id="5" idx="1"/>
          </p:cNvCxnSpPr>
          <p:nvPr/>
        </p:nvCxnSpPr>
        <p:spPr>
          <a:xfrm>
            <a:off x="3319387" y="517525"/>
            <a:ext cx="7382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5B94CCB4-F7FD-C06F-B6DA-B38254628C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300" y="2487810"/>
            <a:ext cx="3686700" cy="46494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FE3B224-0063-A3F6-5112-704D2E6E504C}"/>
              </a:ext>
            </a:extLst>
          </p:cNvPr>
          <p:cNvSpPr txBox="1"/>
          <p:nvPr/>
        </p:nvSpPr>
        <p:spPr>
          <a:xfrm>
            <a:off x="158750" y="3059050"/>
            <a:ext cx="4039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/>
              <a:t>也许是这样可以统一处理所有的</a:t>
            </a:r>
            <a:r>
              <a:rPr lang="en-US" altLang="zh-CN" sz="600"/>
              <a:t>Setting</a:t>
            </a:r>
            <a:r>
              <a:rPr lang="zh-CN" altLang="en-US" sz="600"/>
              <a:t>的委托绑定，什么</a:t>
            </a:r>
            <a:r>
              <a:rPr lang="en-US" altLang="zh-CN" sz="600"/>
              <a:t>Setting</a:t>
            </a:r>
            <a:r>
              <a:rPr lang="zh-CN" altLang="en-US" sz="600"/>
              <a:t>该绑定什么样的</a:t>
            </a:r>
            <a:r>
              <a:rPr lang="en-US" altLang="zh-CN" sz="600"/>
              <a:t>Delegate</a:t>
            </a:r>
            <a:r>
              <a:rPr lang="zh-CN" altLang="en-US" sz="600"/>
              <a:t>，虽然这样会多一次</a:t>
            </a:r>
            <a:r>
              <a:rPr lang="en-US" altLang="zh-CN" sz="600"/>
              <a:t>Cast</a:t>
            </a:r>
            <a:r>
              <a:rPr lang="zh-CN" altLang="en-US" sz="600"/>
              <a:t>，</a:t>
            </a:r>
            <a:endParaRPr lang="en-US" altLang="zh-CN" sz="600"/>
          </a:p>
          <a:p>
            <a:endParaRPr lang="en-US" sz="600"/>
          </a:p>
          <a:p>
            <a:r>
              <a:rPr lang="zh-CN" altLang="en-US" sz="600"/>
              <a:t>随后，在把</a:t>
            </a:r>
            <a:r>
              <a:rPr lang="en-US" altLang="zh-CN" sz="600"/>
              <a:t>GameSettingRegistry</a:t>
            </a:r>
            <a:r>
              <a:rPr lang="zh-CN" altLang="en-US" sz="600"/>
              <a:t>设置给</a:t>
            </a:r>
            <a:r>
              <a:rPr lang="en-US" altLang="zh-CN" sz="600"/>
              <a:t>SettingPanel</a:t>
            </a:r>
            <a:r>
              <a:rPr lang="zh-CN" altLang="en-US" sz="600"/>
              <a:t>时，</a:t>
            </a:r>
            <a:r>
              <a:rPr lang="en-US" altLang="zh-CN" sz="600"/>
              <a:t>SettingPanel</a:t>
            </a:r>
            <a:r>
              <a:rPr lang="zh-CN" altLang="en-US" sz="600"/>
              <a:t>会把一些委托绑定到自己的处理函数上：</a:t>
            </a:r>
            <a:endParaRPr lang="en-US" sz="60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2B2BCD2-E792-ED83-1592-9B08839F4C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5642" y="2347850"/>
            <a:ext cx="3481008" cy="23548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5C8097BC-EA38-890A-ADF6-EE3ED09AA4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840850" y="3548566"/>
            <a:ext cx="4768850" cy="3391545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752B8E8B-F9E9-5B5A-2882-CC6C56D717AC}"/>
              </a:ext>
            </a:extLst>
          </p:cNvPr>
          <p:cNvSpPr txBox="1"/>
          <p:nvPr/>
        </p:nvSpPr>
        <p:spPr>
          <a:xfrm>
            <a:off x="114300" y="7031500"/>
            <a:ext cx="44069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/>
              <a:t>这里的自定义</a:t>
            </a:r>
            <a:r>
              <a:rPr lang="en-US" altLang="zh-CN" sz="600"/>
              <a:t>Action</a:t>
            </a:r>
            <a:r>
              <a:rPr lang="zh-CN" altLang="en-US" sz="600"/>
              <a:t>会直接由蓝图实现并处理。比如</a:t>
            </a:r>
            <a:r>
              <a:rPr lang="en-US" altLang="zh-CN" sz="600"/>
              <a:t>Push</a:t>
            </a:r>
            <a:r>
              <a:rPr lang="zh-CN" altLang="en-US" sz="600"/>
              <a:t>一个新的</a:t>
            </a:r>
            <a:r>
              <a:rPr lang="en-US" altLang="zh-CN" sz="600"/>
              <a:t>UI</a:t>
            </a:r>
            <a:r>
              <a:rPr lang="zh-CN" altLang="en-US" sz="600"/>
              <a:t>，处理一些特殊的事情。</a:t>
            </a:r>
            <a:endParaRPr lang="en-US" altLang="zh-CN" sz="600"/>
          </a:p>
          <a:p>
            <a:r>
              <a:rPr lang="zh-CN" altLang="en-US" sz="600"/>
              <a:t>也可以在创建时绑定一个</a:t>
            </a:r>
            <a:r>
              <a:rPr lang="en-US" altLang="zh-CN" sz="600"/>
              <a:t>CustomAction</a:t>
            </a:r>
            <a:r>
              <a:rPr lang="zh-CN" altLang="en-US" sz="600"/>
              <a:t>，这样触发时就先看</a:t>
            </a:r>
            <a:r>
              <a:rPr lang="en-US" altLang="zh-CN" sz="600"/>
              <a:t>Custom</a:t>
            </a:r>
            <a:r>
              <a:rPr lang="zh-CN" altLang="en-US" sz="600"/>
              <a:t>有没有绑定，有就直接执行，不然就往外传递自定义事件。</a:t>
            </a:r>
            <a:endParaRPr lang="en-US" sz="60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F6CB3AA-88F9-DF1C-2115-025AB9AB8141}"/>
              </a:ext>
            </a:extLst>
          </p:cNvPr>
          <p:cNvSpPr txBox="1"/>
          <p:nvPr/>
        </p:nvSpPr>
        <p:spPr>
          <a:xfrm>
            <a:off x="342900" y="7924800"/>
            <a:ext cx="488467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"/>
              <a:t>设置列表中显示的项，可以按显示的形式不同分为以下几类：</a:t>
            </a:r>
            <a:endParaRPr lang="en-US" altLang="zh-CN" sz="800"/>
          </a:p>
          <a:p>
            <a:r>
              <a:rPr lang="en-US" altLang="zh-CN" sz="800"/>
              <a:t>1.       </a:t>
            </a:r>
            <a:r>
              <a:rPr lang="zh-CN" altLang="en-US" sz="800"/>
              <a:t>对一个离散值的设置，通常在</a:t>
            </a:r>
            <a:r>
              <a:rPr lang="en-US" altLang="zh-CN" sz="800"/>
              <a:t>UI</a:t>
            </a:r>
            <a:r>
              <a:rPr lang="zh-CN" altLang="en-US" sz="800"/>
              <a:t>上展示为一个</a:t>
            </a:r>
            <a:r>
              <a:rPr lang="en-US" altLang="zh-CN" sz="800"/>
              <a:t>String </a:t>
            </a:r>
            <a:r>
              <a:rPr lang="zh-CN" altLang="en-US" sz="800"/>
              <a:t>再加上 索引。</a:t>
            </a:r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UGameSettingValueDiscrete</a:t>
            </a:r>
          </a:p>
          <a:p>
            <a:pPr marL="228600" indent="-228600">
              <a:buAutoNum type="arabicPeriod"/>
            </a:pPr>
            <a:r>
              <a:rPr lang="zh-CN" alt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对一个连续的标量的设置，</a:t>
            </a:r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UGameSettingValueScalar</a:t>
            </a:r>
          </a:p>
          <a:p>
            <a:pPr marL="228600" indent="-228600">
              <a:buAutoNum type="arabicPeriod"/>
            </a:pPr>
            <a:r>
              <a:rPr lang="zh-CN" altLang="en-US" sz="800"/>
              <a:t>一个具体的行为，比如自动设置图形质量。</a:t>
            </a:r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UGameSettingAction</a:t>
            </a:r>
          </a:p>
          <a:p>
            <a:pPr marL="228600" indent="-228600">
              <a:buAutoNum type="arabicPeriod"/>
            </a:pPr>
            <a:r>
              <a:rPr lang="zh-CN" alt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显示成标题，表示一类设置，</a:t>
            </a:r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UGameSettingCollection</a:t>
            </a:r>
          </a:p>
          <a:p>
            <a:pPr marL="228600" indent="-228600">
              <a:buAutoNum type="arabicPeriod"/>
            </a:pPr>
            <a:r>
              <a:rPr lang="zh-CN" alt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表示一个设置子集，可以展开成更详细的设置</a:t>
            </a:r>
            <a:r>
              <a:rPr lang="en-US" sz="800">
                <a:solidFill>
                  <a:srgbClr val="000000"/>
                </a:solidFill>
                <a:latin typeface="Cascadia Mono" panose="020B0609020000020004" pitchFamily="49" charset="0"/>
              </a:rPr>
              <a:t>UGameSettingCollectionPage</a:t>
            </a:r>
          </a:p>
          <a:p>
            <a:pPr marL="228600" indent="-228600">
              <a:buAutoNum type="arabicPeriod"/>
            </a:pPr>
            <a:endParaRPr lang="en-US" sz="8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altLang="zh-CN" sz="800">
                <a:solidFill>
                  <a:srgbClr val="000000"/>
                </a:solidFill>
                <a:latin typeface="Cascadia Mono" panose="020B0609020000020004" pitchFamily="49" charset="0"/>
              </a:rPr>
              <a:t>List</a:t>
            </a:r>
            <a:r>
              <a:rPr lang="zh-CN" altLang="en-US" sz="800">
                <a:solidFill>
                  <a:srgbClr val="000000"/>
                </a:solidFill>
                <a:latin typeface="Cascadia Mono" panose="020B0609020000020004" pitchFamily="49" charset="0"/>
              </a:rPr>
              <a:t>空间在创建</a:t>
            </a:r>
            <a:r>
              <a:rPr lang="en-US" altLang="zh-CN" sz="800">
                <a:solidFill>
                  <a:srgbClr val="000000"/>
                </a:solidFill>
                <a:latin typeface="Cascadia Mono" panose="020B0609020000020004" pitchFamily="49" charset="0"/>
              </a:rPr>
              <a:t>UI</a:t>
            </a:r>
            <a:r>
              <a:rPr lang="zh-CN" altLang="en-US" sz="800">
                <a:solidFill>
                  <a:srgbClr val="000000"/>
                </a:solidFill>
                <a:latin typeface="Cascadia Mono" panose="020B0609020000020004" pitchFamily="49" charset="0"/>
              </a:rPr>
              <a:t>时</a:t>
            </a:r>
            <a:endParaRPr lang="en-US" sz="80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E20C691-AF9A-D95B-1667-FBB577FDE7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98638" y="1361558"/>
            <a:ext cx="2666694" cy="50324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C2464F2D-0B16-5426-2325-02F4D9F3040B}"/>
              </a:ext>
            </a:extLst>
          </p:cNvPr>
          <p:cNvSpPr txBox="1"/>
          <p:nvPr/>
        </p:nvSpPr>
        <p:spPr>
          <a:xfrm>
            <a:off x="4490661" y="1855034"/>
            <a:ext cx="202491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>
                <a:solidFill>
                  <a:srgbClr val="00B0F0"/>
                </a:solidFill>
              </a:rPr>
              <a:t>用</a:t>
            </a:r>
            <a:r>
              <a:rPr lang="en-US" altLang="zh-CN" sz="600">
                <a:solidFill>
                  <a:srgbClr val="00B0F0"/>
                </a:solidFill>
              </a:rPr>
              <a:t>TGuardValue</a:t>
            </a:r>
            <a:r>
              <a:rPr lang="zh-CN" altLang="en-US" sz="600">
                <a:solidFill>
                  <a:srgbClr val="00B0F0"/>
                </a:solidFill>
              </a:rPr>
              <a:t>避免无线递归的事件广播，写法更简洁</a:t>
            </a:r>
            <a:endParaRPr lang="en-US" sz="60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28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CB0B7EB-6AE0-E3AC-5877-3B7DADB282DF}"/>
              </a:ext>
            </a:extLst>
          </p:cNvPr>
          <p:cNvSpPr txBox="1"/>
          <p:nvPr/>
        </p:nvSpPr>
        <p:spPr>
          <a:xfrm>
            <a:off x="165100" y="13335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编辑条件</a:t>
            </a:r>
            <a:endParaRPr 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97D4355-2A40-4AFD-C751-44C976DF996A}"/>
              </a:ext>
            </a:extLst>
          </p:cNvPr>
          <p:cNvSpPr txBox="1"/>
          <p:nvPr/>
        </p:nvSpPr>
        <p:spPr>
          <a:xfrm>
            <a:off x="673100" y="660400"/>
            <a:ext cx="5865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/>
              <a:t>一些设置在某些条件下才可编辑，或者可见。且这些条件来源很多。所以每个设置都应该有是否可编辑的状态（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FGameSettingEditableState</a:t>
            </a:r>
            <a:r>
              <a:rPr lang="zh-CN" altLang="en-US" sz="600"/>
              <a:t>）。给</a:t>
            </a:r>
            <a:r>
              <a:rPr lang="en-US" altLang="zh-CN" sz="600"/>
              <a:t>GameSetting</a:t>
            </a:r>
            <a:r>
              <a:rPr lang="zh-CN" altLang="en-US" sz="600"/>
              <a:t>添加</a:t>
            </a:r>
            <a:endParaRPr lang="en-US" altLang="zh-CN" sz="600"/>
          </a:p>
          <a:p>
            <a:r>
              <a:rPr lang="zh-CN" altLang="en-US" sz="600"/>
              <a:t>许多编辑条件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FGameSettingEditCondition</a:t>
            </a:r>
            <a:r>
              <a:rPr lang="zh-CN" alt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，从而可以评估出可编辑状态。</a:t>
            </a:r>
            <a:endParaRPr lang="en-US" altLang="zh-CN" sz="6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altLang="zh-CN" sz="600"/>
          </a:p>
          <a:p>
            <a:pPr marL="228600" indent="-228600">
              <a:buAutoNum type="arabicPeriod"/>
            </a:pPr>
            <a:r>
              <a:rPr lang="zh-CN" altLang="en-US" sz="600"/>
              <a:t>与其它设置相关，比如要另一个设置为某个值时，当前设置才允许设置，而且当依赖的设置改变后，要及时刷新当前设置的状态。（窗口模式与分辨率）</a:t>
            </a:r>
            <a:endParaRPr lang="en-US" altLang="zh-CN" sz="600"/>
          </a:p>
          <a:p>
            <a:r>
              <a:rPr lang="zh-CN" altLang="en-US" sz="600"/>
              <a:t>这里可以分成两件事做，</a:t>
            </a:r>
            <a:endParaRPr lang="en-US" altLang="zh-CN" sz="6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600"/>
              <a:t>可以给</a:t>
            </a:r>
            <a:r>
              <a:rPr lang="en-US" altLang="zh-CN" sz="600"/>
              <a:t>GameSetting</a:t>
            </a:r>
            <a:r>
              <a:rPr lang="zh-CN" altLang="en-US" sz="600"/>
              <a:t>添加依赖项，</a:t>
            </a:r>
            <a:endParaRPr lang="en-US" sz="60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2B9906C-A974-7D4B-1832-04D239F4AC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904" y="1306731"/>
            <a:ext cx="3590924" cy="56309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1687E72-33DC-C868-5B5B-EC2C5C7AF7C1}"/>
              </a:ext>
            </a:extLst>
          </p:cNvPr>
          <p:cNvSpPr txBox="1"/>
          <p:nvPr/>
        </p:nvSpPr>
        <p:spPr>
          <a:xfrm>
            <a:off x="757238" y="2090738"/>
            <a:ext cx="48013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/>
              <a:t>当依赖项改变时，执行委托，依赖这个</a:t>
            </a:r>
            <a:r>
              <a:rPr lang="en-US" altLang="zh-CN" sz="600"/>
              <a:t>Setting</a:t>
            </a:r>
            <a:r>
              <a:rPr lang="zh-CN" altLang="en-US" sz="600"/>
              <a:t>的对象主动刷新自己的状态。</a:t>
            </a:r>
            <a:endParaRPr lang="en-US" altLang="zh-CN" sz="6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600"/>
              <a:t>添加编辑条件，每个</a:t>
            </a:r>
            <a:r>
              <a:rPr lang="en-US" altLang="zh-CN" sz="600"/>
              <a:t>Setting</a:t>
            </a:r>
            <a:r>
              <a:rPr lang="zh-CN" altLang="en-US" sz="600"/>
              <a:t>都有一组编辑条件，当需要重新评估自己的可编辑状态时，逐个调用这些</a:t>
            </a:r>
            <a:r>
              <a:rPr lang="en-US" altLang="zh-CN" sz="600"/>
              <a:t>Condition</a:t>
            </a:r>
            <a:r>
              <a:rPr lang="zh-CN" altLang="en-US" sz="600"/>
              <a:t>，得出可编辑状态。</a:t>
            </a:r>
            <a:endParaRPr lang="en-US" sz="60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23F0FA1-9ED8-D69A-6122-DD7B967A2A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096" y="2386296"/>
            <a:ext cx="3819525" cy="552025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5E88E7C-E1F5-4BD1-B99F-02FF9518D95E}"/>
              </a:ext>
            </a:extLst>
          </p:cNvPr>
          <p:cNvSpPr txBox="1"/>
          <p:nvPr/>
        </p:nvSpPr>
        <p:spPr>
          <a:xfrm>
            <a:off x="757238" y="3062288"/>
            <a:ext cx="46474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/>
              <a:t>对于与另一个设置相关的条件，可以将另一个设置添加为依赖项，并构建一个编辑条件，例如分辨率的设置依赖于窗口模式的设置：</a:t>
            </a:r>
            <a:endParaRPr lang="en-US" altLang="zh-CN" sz="600"/>
          </a:p>
          <a:p>
            <a:endParaRPr lang="en-US" sz="60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1CAE4CE-1970-2BA3-D097-1A1BF20413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096" y="3209961"/>
            <a:ext cx="3605212" cy="51503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A6006D67-6EB5-6E9D-EBFF-8DCED5E8B498}"/>
              </a:ext>
            </a:extLst>
          </p:cNvPr>
          <p:cNvSpPr txBox="1"/>
          <p:nvPr/>
        </p:nvSpPr>
        <p:spPr>
          <a:xfrm>
            <a:off x="757238" y="3895338"/>
            <a:ext cx="45143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/>
              <a:t>2. </a:t>
            </a:r>
            <a:r>
              <a:rPr lang="zh-CN" altLang="en-US" sz="600"/>
              <a:t>一些编辑条件过于具体，比如一些平台不支持窗口模式，就不能设置分辨率。可以用一个系统保存这些状态，状态由</a:t>
            </a:r>
            <a:r>
              <a:rPr lang="en-US" altLang="zh-CN" sz="600"/>
              <a:t>tag</a:t>
            </a:r>
            <a:r>
              <a:rPr lang="zh-CN" altLang="en-US" sz="600"/>
              <a:t>表示，</a:t>
            </a:r>
            <a:endParaRPr lang="en-US" altLang="zh-CN" sz="600"/>
          </a:p>
          <a:p>
            <a:r>
              <a:rPr lang="zh-CN" altLang="en-US" sz="600"/>
              <a:t>由</a:t>
            </a:r>
            <a:r>
              <a:rPr lang="en-US" altLang="zh-CN" sz="600"/>
              <a:t>tag</a:t>
            </a:r>
            <a:r>
              <a:rPr lang="zh-CN" altLang="en-US" sz="600"/>
              <a:t>的出现与否，决定</a:t>
            </a:r>
            <a:r>
              <a:rPr lang="en-US" altLang="zh-CN" sz="600"/>
              <a:t>Setting</a:t>
            </a:r>
            <a:r>
              <a:rPr lang="zh-CN" altLang="en-US" sz="600"/>
              <a:t>的编辑状态。</a:t>
            </a:r>
            <a:endParaRPr lang="en-US" sz="60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80FBFE9C-B803-28DE-CD75-83680CF408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5081" y="4172337"/>
            <a:ext cx="4006534" cy="997408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2F9D4A-205C-8E2F-D2E8-4AA196FDF0D7}"/>
              </a:ext>
            </a:extLst>
          </p:cNvPr>
          <p:cNvSpPr txBox="1"/>
          <p:nvPr/>
        </p:nvSpPr>
        <p:spPr>
          <a:xfrm>
            <a:off x="757238" y="5395913"/>
            <a:ext cx="4641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/>
              <a:t>如果编辑条件变为</a:t>
            </a:r>
            <a:r>
              <a:rPr lang="en-US" altLang="zh-CN" sz="600"/>
              <a:t>Disable</a:t>
            </a:r>
            <a:r>
              <a:rPr lang="zh-CN" altLang="en-US" sz="600"/>
              <a:t>，好处理，只用通知</a:t>
            </a:r>
            <a:r>
              <a:rPr lang="en-US" altLang="zh-CN" sz="600"/>
              <a:t>UI</a:t>
            </a:r>
            <a:r>
              <a:rPr lang="zh-CN" altLang="en-US" sz="600"/>
              <a:t>变暗且不可点击即可。</a:t>
            </a:r>
            <a:endParaRPr lang="en-US" altLang="zh-CN" sz="600"/>
          </a:p>
          <a:p>
            <a:r>
              <a:rPr lang="zh-CN" altLang="en-US" sz="600"/>
              <a:t>但是如果变为</a:t>
            </a:r>
            <a:r>
              <a:rPr lang="en-US" altLang="zh-CN" sz="600"/>
              <a:t>InVisiable</a:t>
            </a:r>
            <a:r>
              <a:rPr lang="zh-CN" altLang="en-US" sz="600"/>
              <a:t>，则需要整个隐藏，这需要</a:t>
            </a:r>
            <a:r>
              <a:rPr lang="en-US" altLang="zh-CN" sz="600"/>
              <a:t>GameSettingPanel</a:t>
            </a:r>
            <a:r>
              <a:rPr lang="zh-CN" altLang="en-US" sz="600"/>
              <a:t>才能处理，所以</a:t>
            </a:r>
            <a:r>
              <a:rPr lang="en-US" altLang="zh-CN" sz="600"/>
              <a:t>GameSettingPanel</a:t>
            </a:r>
            <a:r>
              <a:rPr lang="zh-CN" altLang="en-US" sz="600"/>
              <a:t>也需要监听条件改变，并决定是</a:t>
            </a:r>
            <a:endParaRPr lang="en-US" altLang="zh-CN" sz="600"/>
          </a:p>
          <a:p>
            <a:r>
              <a:rPr lang="zh-CN" altLang="en-US" sz="600"/>
              <a:t>否要刷新整个</a:t>
            </a:r>
            <a:r>
              <a:rPr lang="en-US" altLang="zh-CN" sz="600"/>
              <a:t>Panel</a:t>
            </a:r>
            <a:endParaRPr lang="en-US" sz="60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826BB4D-169A-131B-9B1C-8AAEB83B3218}"/>
              </a:ext>
            </a:extLst>
          </p:cNvPr>
          <p:cNvSpPr txBox="1"/>
          <p:nvPr/>
        </p:nvSpPr>
        <p:spPr>
          <a:xfrm>
            <a:off x="1990725" y="6505575"/>
            <a:ext cx="154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UGameSetting</a:t>
            </a:r>
            <a:endParaRPr 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43B9BFF-73FD-15E3-8886-52B8A3AEC824}"/>
              </a:ext>
            </a:extLst>
          </p:cNvPr>
          <p:cNvSpPr txBox="1"/>
          <p:nvPr/>
        </p:nvSpPr>
        <p:spPr>
          <a:xfrm>
            <a:off x="3116366" y="7720012"/>
            <a:ext cx="2792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UGameSettingListEntryBase</a:t>
            </a:r>
            <a:endParaRPr 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D6889E6-A6A4-684B-1298-42CA1F7763E1}"/>
              </a:ext>
            </a:extLst>
          </p:cNvPr>
          <p:cNvSpPr txBox="1"/>
          <p:nvPr/>
        </p:nvSpPr>
        <p:spPr>
          <a:xfrm>
            <a:off x="-66441" y="7719728"/>
            <a:ext cx="2057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UGameSettingPanel</a:t>
            </a: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2DBF6C87-4FC1-67EB-3CFA-5870ABB10F69}"/>
              </a:ext>
            </a:extLst>
          </p:cNvPr>
          <p:cNvCxnSpPr>
            <a:stCxn id="20" idx="0"/>
            <a:endCxn id="18" idx="2"/>
          </p:cNvCxnSpPr>
          <p:nvPr/>
        </p:nvCxnSpPr>
        <p:spPr>
          <a:xfrm flipV="1">
            <a:off x="962142" y="6874907"/>
            <a:ext cx="1799948" cy="844821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2B049B84-029E-3323-F693-8C850BD08EA7}"/>
              </a:ext>
            </a:extLst>
          </p:cNvPr>
          <p:cNvCxnSpPr>
            <a:cxnSpLocks/>
            <a:stCxn id="19" idx="0"/>
            <a:endCxn id="18" idx="2"/>
          </p:cNvCxnSpPr>
          <p:nvPr/>
        </p:nvCxnSpPr>
        <p:spPr>
          <a:xfrm flipH="1" flipV="1">
            <a:off x="2762090" y="6874907"/>
            <a:ext cx="1750652" cy="845105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A09E26D1-F5A5-D49F-A7F7-27CB9BCF28BF}"/>
              </a:ext>
            </a:extLst>
          </p:cNvPr>
          <p:cNvCxnSpPr>
            <a:cxnSpLocks/>
            <a:stCxn id="20" idx="3"/>
            <a:endCxn id="32" idx="0"/>
          </p:cNvCxnSpPr>
          <p:nvPr/>
        </p:nvCxnSpPr>
        <p:spPr>
          <a:xfrm>
            <a:off x="1990725" y="7904394"/>
            <a:ext cx="1017431" cy="844821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EB8E6D20-7D47-178F-8164-838626EC28E7}"/>
              </a:ext>
            </a:extLst>
          </p:cNvPr>
          <p:cNvSpPr txBox="1"/>
          <p:nvPr/>
        </p:nvSpPr>
        <p:spPr>
          <a:xfrm>
            <a:off x="1265081" y="8749215"/>
            <a:ext cx="3486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UGameSettingListView</a:t>
            </a:r>
            <a:endParaRPr lang="en-US"/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F3F132C9-93FF-2212-5E72-8CED4C240618}"/>
              </a:ext>
            </a:extLst>
          </p:cNvPr>
          <p:cNvCxnSpPr>
            <a:cxnSpLocks/>
            <a:stCxn id="32" idx="0"/>
            <a:endCxn id="19" idx="2"/>
          </p:cNvCxnSpPr>
          <p:nvPr/>
        </p:nvCxnSpPr>
        <p:spPr>
          <a:xfrm flipV="1">
            <a:off x="3008156" y="8089344"/>
            <a:ext cx="1504586" cy="659871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8176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387C787B-7EA5-B9C1-7A46-029865F7C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783"/>
            <a:ext cx="6858000" cy="34863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3DCEC45B-2A60-0912-F69E-F129D0F4200C}"/>
              </a:ext>
            </a:extLst>
          </p:cNvPr>
          <p:cNvSpPr txBox="1"/>
          <p:nvPr/>
        </p:nvSpPr>
        <p:spPr>
          <a:xfrm>
            <a:off x="0" y="527050"/>
            <a:ext cx="742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Tab</a:t>
            </a:r>
            <a:r>
              <a:rPr lang="zh-CN" altLang="en-US"/>
              <a:t>：</a:t>
            </a:r>
            <a:endParaRPr 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DF26A19-C357-6F9E-EB33-4F36155C067D}"/>
              </a:ext>
            </a:extLst>
          </p:cNvPr>
          <p:cNvSpPr txBox="1"/>
          <p:nvPr/>
        </p:nvSpPr>
        <p:spPr>
          <a:xfrm>
            <a:off x="590550" y="603994"/>
            <a:ext cx="410400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"/>
              <a:t>在向</a:t>
            </a:r>
            <a:r>
              <a:rPr lang="en-US" altLang="zh-CN" sz="800"/>
              <a:t>ButtonGroup</a:t>
            </a:r>
            <a:r>
              <a:rPr lang="zh-CN" altLang="en-US" sz="800"/>
              <a:t>添加</a:t>
            </a:r>
            <a:r>
              <a:rPr lang="en-US" altLang="zh-CN" sz="800"/>
              <a:t>TabButton</a:t>
            </a:r>
            <a:r>
              <a:rPr lang="zh-CN" altLang="en-US" sz="800"/>
              <a:t>时，如果是第一个</a:t>
            </a:r>
            <a:r>
              <a:rPr lang="en-US" altLang="zh-CN" sz="800"/>
              <a:t>Button</a:t>
            </a:r>
            <a:r>
              <a:rPr lang="zh-CN" altLang="en-US" sz="800"/>
              <a:t>，会主动</a:t>
            </a:r>
            <a:r>
              <a:rPr lang="en-US" altLang="zh-CN" sz="800"/>
              <a:t>fire</a:t>
            </a:r>
            <a:r>
              <a:rPr lang="zh-CN" altLang="en-US" sz="800"/>
              <a:t>一次</a:t>
            </a:r>
            <a:r>
              <a:rPr lang="en-US" altLang="zh-CN" sz="800"/>
              <a:t>select</a:t>
            </a:r>
            <a:r>
              <a:rPr lang="zh-CN" altLang="en-US" sz="800"/>
              <a:t>的回调</a:t>
            </a:r>
            <a:endParaRPr lang="en-US" sz="80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AD38B3E-A405-4145-8CE5-4A3A2773E8D0}"/>
              </a:ext>
            </a:extLst>
          </p:cNvPr>
          <p:cNvSpPr txBox="1"/>
          <p:nvPr/>
        </p:nvSpPr>
        <p:spPr>
          <a:xfrm>
            <a:off x="742126" y="1730449"/>
            <a:ext cx="163195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UCommonTabListWidgetBase</a:t>
            </a:r>
            <a:endParaRPr lang="en-US" sz="80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F404B3F-C7A8-A83A-6918-2137AD66D887}"/>
              </a:ext>
            </a:extLst>
          </p:cNvPr>
          <p:cNvSpPr txBox="1"/>
          <p:nvPr/>
        </p:nvSpPr>
        <p:spPr>
          <a:xfrm>
            <a:off x="3325179" y="1885434"/>
            <a:ext cx="163195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UCommon</a:t>
            </a:r>
            <a:r>
              <a:rPr lang="en-US" altLang="zh-CN" sz="800">
                <a:solidFill>
                  <a:srgbClr val="2B91AF"/>
                </a:solidFill>
                <a:latin typeface="Cascadia Mono" panose="020B0609020000020004" pitchFamily="49" charset="0"/>
              </a:rPr>
              <a:t>ButtonGroup</a:t>
            </a:r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Base</a:t>
            </a:r>
            <a:endParaRPr lang="en-US" sz="80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8896498-21D4-9DAA-5785-49BA0A5340B1}"/>
              </a:ext>
            </a:extLst>
          </p:cNvPr>
          <p:cNvSpPr txBox="1"/>
          <p:nvPr/>
        </p:nvSpPr>
        <p:spPr>
          <a:xfrm>
            <a:off x="3325179" y="1479710"/>
            <a:ext cx="163195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UCommonWidget</a:t>
            </a:r>
            <a:r>
              <a:rPr lang="en-US" altLang="zh-CN" sz="800">
                <a:solidFill>
                  <a:srgbClr val="2B91AF"/>
                </a:solidFill>
                <a:latin typeface="Cascadia Mono" panose="020B0609020000020004" pitchFamily="49" charset="0"/>
              </a:rPr>
              <a:t>Group</a:t>
            </a:r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Base</a:t>
            </a:r>
            <a:endParaRPr lang="en-US" sz="80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0BA61C-996C-43C4-4F3A-81DD5E3E919F}"/>
              </a:ext>
            </a:extLst>
          </p:cNvPr>
          <p:cNvSpPr txBox="1"/>
          <p:nvPr/>
        </p:nvSpPr>
        <p:spPr>
          <a:xfrm>
            <a:off x="742126" y="2434074"/>
            <a:ext cx="163195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ULyraTabListWidgetBase</a:t>
            </a:r>
            <a:endParaRPr lang="en-US" sz="80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34F5B50-A094-8285-9EA3-BAD8A737091D}"/>
              </a:ext>
            </a:extLst>
          </p:cNvPr>
          <p:cNvSpPr txBox="1"/>
          <p:nvPr/>
        </p:nvSpPr>
        <p:spPr>
          <a:xfrm>
            <a:off x="898166" y="2708447"/>
            <a:ext cx="2537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/>
              <a:t>定义</a:t>
            </a:r>
            <a:r>
              <a:rPr lang="en-US" altLang="zh-CN" sz="600"/>
              <a:t>LyraTabDescriptor, </a:t>
            </a:r>
            <a:r>
              <a:rPr lang="zh-CN" altLang="en-US" sz="600"/>
              <a:t>它描述</a:t>
            </a:r>
            <a:r>
              <a:rPr lang="en-US" altLang="zh-CN" sz="600"/>
              <a:t>Id</a:t>
            </a:r>
            <a:r>
              <a:rPr lang="zh-CN" altLang="en-US" sz="600"/>
              <a:t>， </a:t>
            </a:r>
            <a:r>
              <a:rPr lang="en-US" altLang="zh-CN" sz="600"/>
              <a:t>desc</a:t>
            </a:r>
            <a:r>
              <a:rPr lang="zh-CN" altLang="en-US" sz="600"/>
              <a:t>，</a:t>
            </a:r>
            <a:r>
              <a:rPr lang="en-US" altLang="zh-CN" sz="600"/>
              <a:t>button class</a:t>
            </a:r>
            <a:r>
              <a:rPr lang="zh-CN" altLang="en-US" sz="600"/>
              <a:t>， </a:t>
            </a:r>
            <a:r>
              <a:rPr lang="en-US" altLang="zh-CN" sz="600"/>
              <a:t>TabContentType</a:t>
            </a:r>
          </a:p>
          <a:p>
            <a:endParaRPr lang="en-US" altLang="zh-CN" sz="600"/>
          </a:p>
          <a:p>
            <a:r>
              <a:rPr lang="en-US" altLang="zh-CN" sz="600"/>
              <a:t>Client</a:t>
            </a:r>
            <a:r>
              <a:rPr lang="zh-CN" altLang="en-US" sz="600"/>
              <a:t>用它注册</a:t>
            </a:r>
            <a:r>
              <a:rPr lang="en-US" altLang="zh-CN" sz="600"/>
              <a:t>Button</a:t>
            </a:r>
            <a:r>
              <a:rPr lang="zh-CN" altLang="en-US" sz="600"/>
              <a:t>，在</a:t>
            </a:r>
            <a:r>
              <a:rPr lang="en-US" altLang="zh-CN" sz="600"/>
              <a:t>Button</a:t>
            </a:r>
            <a:endParaRPr lang="en-US" sz="60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AB51D76-80F9-9C19-62E0-B354CBFCD240}"/>
              </a:ext>
            </a:extLst>
          </p:cNvPr>
          <p:cNvSpPr txBox="1"/>
          <p:nvPr/>
        </p:nvSpPr>
        <p:spPr>
          <a:xfrm>
            <a:off x="885922" y="2149603"/>
            <a:ext cx="174438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/>
              <a:t>Tab</a:t>
            </a:r>
            <a:r>
              <a:rPr lang="zh-CN" altLang="en-US" sz="600"/>
              <a:t>被</a:t>
            </a:r>
            <a:r>
              <a:rPr lang="en-US" altLang="zh-CN" sz="600"/>
              <a:t>Select</a:t>
            </a:r>
            <a:r>
              <a:rPr lang="zh-CN" altLang="en-US" sz="600"/>
              <a:t>的时候， </a:t>
            </a:r>
            <a:r>
              <a:rPr lang="en-US" altLang="zh-CN" sz="600"/>
              <a:t>fire</a:t>
            </a:r>
            <a:r>
              <a:rPr lang="zh-CN" altLang="en-US" sz="600"/>
              <a:t>回调，带上</a:t>
            </a:r>
            <a:r>
              <a:rPr lang="en-US" altLang="zh-CN" sz="600"/>
              <a:t>button id</a:t>
            </a:r>
            <a:r>
              <a:rPr lang="zh-CN" altLang="en-US" sz="600"/>
              <a:t>。</a:t>
            </a:r>
            <a:endParaRPr lang="en-US" sz="60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10DD9E2-D403-B59F-4A43-827310D4E037}"/>
              </a:ext>
            </a:extLst>
          </p:cNvPr>
          <p:cNvSpPr txBox="1"/>
          <p:nvPr/>
        </p:nvSpPr>
        <p:spPr>
          <a:xfrm>
            <a:off x="898166" y="1906008"/>
            <a:ext cx="192885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600">
                <a:solidFill>
                  <a:srgbClr val="2B91AF"/>
                </a:solidFill>
                <a:latin typeface="Cascadia Mono" panose="020B0609020000020004" pitchFamily="49" charset="0"/>
              </a:rPr>
              <a:t>UCommonButtonGroupBase* TabButtonGroup</a:t>
            </a:r>
          </a:p>
          <a:p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UCommonAnimatedSwitcher* LinkedSwitcher</a:t>
            </a:r>
            <a:endParaRPr lang="en-US" sz="600"/>
          </a:p>
        </p:txBody>
      </p:sp>
    </p:spTree>
    <p:extLst>
      <p:ext uri="{BB962C8B-B14F-4D97-AF65-F5344CB8AC3E}">
        <p14:creationId xmlns:p14="http://schemas.microsoft.com/office/powerpoint/2010/main" val="783209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3F30154-E568-D7CF-CFEB-EC37D55D7CDD}"/>
              </a:ext>
            </a:extLst>
          </p:cNvPr>
          <p:cNvSpPr txBox="1"/>
          <p:nvPr/>
        </p:nvSpPr>
        <p:spPr>
          <a:xfrm>
            <a:off x="63500" y="76200"/>
            <a:ext cx="1309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CommonUI: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46958DE-DBDE-45BB-FE4D-9A89D4174464}"/>
              </a:ext>
            </a:extLst>
          </p:cNvPr>
          <p:cNvSpPr txBox="1"/>
          <p:nvPr/>
        </p:nvSpPr>
        <p:spPr>
          <a:xfrm>
            <a:off x="419100" y="445532"/>
            <a:ext cx="14732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>
                <a:solidFill>
                  <a:srgbClr val="2B91AF"/>
                </a:solidFill>
                <a:latin typeface="Cascadia Mono" panose="020B0609020000020004" pitchFamily="49" charset="0"/>
              </a:rPr>
              <a:t>UCommonUserWidget</a:t>
            </a:r>
            <a:endParaRPr lang="en-US" sz="100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B33A5EA-6130-41A1-8F3E-C43D49A4BCFD}"/>
              </a:ext>
            </a:extLst>
          </p:cNvPr>
          <p:cNvSpPr txBox="1"/>
          <p:nvPr/>
        </p:nvSpPr>
        <p:spPr>
          <a:xfrm>
            <a:off x="546100" y="584656"/>
            <a:ext cx="2692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TArray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FUIActionBindingHandle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&gt; ActionBindings;</a:t>
            </a:r>
          </a:p>
          <a:p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TArray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TWeakObjectPtr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600">
                <a:solidFill>
                  <a:srgbClr val="0000FF"/>
                </a:solidFill>
                <a:latin typeface="Cascadia Mono" panose="020B0609020000020004" pitchFamily="49" charset="0"/>
              </a:rPr>
              <a:t>const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UWidget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&gt;&gt; ScrollRecipients;</a:t>
            </a:r>
            <a:endParaRPr lang="en-US" sz="60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EF45B0A-CEA3-418D-B512-13111859B7F3}"/>
              </a:ext>
            </a:extLst>
          </p:cNvPr>
          <p:cNvSpPr txBox="1"/>
          <p:nvPr/>
        </p:nvSpPr>
        <p:spPr>
          <a:xfrm>
            <a:off x="216386" y="1946871"/>
            <a:ext cx="41088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eriod"/>
            </a:pPr>
            <a:r>
              <a:rPr lang="zh-CN" altLang="en-US" sz="800"/>
              <a:t>跨平台</a:t>
            </a:r>
            <a:r>
              <a:rPr lang="en-US" altLang="zh-CN" sz="800"/>
              <a:t>UI</a:t>
            </a:r>
            <a:r>
              <a:rPr lang="zh-CN" altLang="en-US" sz="800"/>
              <a:t>元素，不同平台有不同的交互设备，键盘鼠标，</a:t>
            </a:r>
            <a:r>
              <a:rPr lang="en-US" altLang="zh-CN" sz="800"/>
              <a:t>Controller</a:t>
            </a:r>
            <a:r>
              <a:rPr lang="zh-CN" altLang="en-US" sz="800"/>
              <a:t>，不同的图标。</a:t>
            </a:r>
            <a:endParaRPr lang="en-US" altLang="zh-CN" sz="800"/>
          </a:p>
          <a:p>
            <a:pPr marL="228600" indent="-228600">
              <a:buAutoNum type="arabicPeriod"/>
            </a:pPr>
            <a:r>
              <a:rPr lang="zh-CN" altLang="en-US" sz="800"/>
              <a:t>复杂的</a:t>
            </a:r>
            <a:r>
              <a:rPr lang="en-US" altLang="zh-CN" sz="800"/>
              <a:t>navigation</a:t>
            </a:r>
            <a:r>
              <a:rPr lang="zh-CN" altLang="en-US" sz="800"/>
              <a:t>，多层级菜单，子菜单，弹出窗口</a:t>
            </a:r>
            <a:endParaRPr lang="en-US" altLang="zh-CN" sz="800"/>
          </a:p>
          <a:p>
            <a:pPr marL="228600" indent="-228600">
              <a:buAutoNum type="arabicPeriod"/>
            </a:pPr>
            <a:r>
              <a:rPr lang="zh-CN" altLang="en-US" sz="800"/>
              <a:t>选择性交互，左右两个弹出的</a:t>
            </a:r>
            <a:r>
              <a:rPr lang="en-US" altLang="zh-CN" sz="800"/>
              <a:t>UI</a:t>
            </a:r>
            <a:r>
              <a:rPr lang="zh-CN" altLang="en-US" sz="800"/>
              <a:t>出现时，底下的菜单依然存在，但是不能交互。</a:t>
            </a:r>
            <a:endParaRPr lang="en-US" altLang="zh-CN" sz="800"/>
          </a:p>
          <a:p>
            <a:pPr marL="228600" indent="-228600">
              <a:buAutoNum type="arabicPeriod"/>
            </a:pPr>
            <a:r>
              <a:rPr lang="zh-CN" altLang="en-US" sz="800"/>
              <a:t>弹出菜单关闭后如何回到正确的地方？如果关闭后下一层也马上关闭了？</a:t>
            </a:r>
            <a:endParaRPr lang="en-US" altLang="zh-CN" sz="800"/>
          </a:p>
          <a:p>
            <a:pPr marL="228600" indent="-228600">
              <a:buAutoNum type="arabicPeriod"/>
            </a:pPr>
            <a:r>
              <a:rPr lang="zh-CN" altLang="en-US" sz="800"/>
              <a:t>历史记录，特定</a:t>
            </a:r>
            <a:r>
              <a:rPr lang="en-US" altLang="zh-CN" sz="800"/>
              <a:t>Console</a:t>
            </a:r>
            <a:r>
              <a:rPr lang="zh-CN" altLang="en-US" sz="800"/>
              <a:t>的</a:t>
            </a:r>
            <a:r>
              <a:rPr lang="en-US" altLang="zh-CN" sz="800"/>
              <a:t>UI</a:t>
            </a:r>
            <a:r>
              <a:rPr lang="zh-CN" altLang="en-US" sz="800"/>
              <a:t>元素管理。</a:t>
            </a:r>
            <a:endParaRPr lang="en-US" sz="800"/>
          </a:p>
        </p:txBody>
      </p:sp>
      <p:pic>
        <p:nvPicPr>
          <p:cNvPr id="1026" name="Picture 2" descr="The dual blade menus in Fortnite">
            <a:extLst>
              <a:ext uri="{FF2B5EF4-FFF2-40B4-BE49-F238E27FC236}">
                <a16:creationId xmlns:a16="http://schemas.microsoft.com/office/drawing/2014/main" id="{40F216D6-5E16-6AF0-5D3F-C4CE98511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1159" y="36394"/>
            <a:ext cx="2743200" cy="1541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xample of a popup window appearing in front of other menus.">
            <a:extLst>
              <a:ext uri="{FF2B5EF4-FFF2-40B4-BE49-F238E27FC236}">
                <a16:creationId xmlns:a16="http://schemas.microsoft.com/office/drawing/2014/main" id="{7F00E827-58F6-8E49-7BB0-ADC5C5FF2D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1159" y="1581408"/>
            <a:ext cx="2743200" cy="154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xample of an action bar showing button icons.">
            <a:extLst>
              <a:ext uri="{FF2B5EF4-FFF2-40B4-BE49-F238E27FC236}">
                <a16:creationId xmlns:a16="http://schemas.microsoft.com/office/drawing/2014/main" id="{4887181C-4F5E-8F21-C2C8-7C9C07B66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688" y="854927"/>
            <a:ext cx="2060441" cy="860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F0884666-A3D9-188E-62E5-4CDD0620D17B}"/>
              </a:ext>
            </a:extLst>
          </p:cNvPr>
          <p:cNvSpPr txBox="1"/>
          <p:nvPr/>
        </p:nvSpPr>
        <p:spPr>
          <a:xfrm>
            <a:off x="63500" y="2835554"/>
            <a:ext cx="8043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/>
              <a:t>Concepts</a:t>
            </a:r>
            <a:r>
              <a:rPr lang="en-US" sz="1200"/>
              <a:t>: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DC527B8-4183-BE98-BA9D-5F9BC2A5D573}"/>
              </a:ext>
            </a:extLst>
          </p:cNvPr>
          <p:cNvSpPr txBox="1"/>
          <p:nvPr/>
        </p:nvSpPr>
        <p:spPr>
          <a:xfrm>
            <a:off x="546100" y="3340100"/>
            <a:ext cx="54729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eriod"/>
            </a:pPr>
            <a:r>
              <a:rPr lang="en-US" altLang="zh-CN" sz="800"/>
              <a:t>Input Routing</a:t>
            </a:r>
          </a:p>
          <a:p>
            <a:r>
              <a:rPr lang="zh-CN" altLang="en-US" sz="800"/>
              <a:t>仅允许特定</a:t>
            </a:r>
            <a:r>
              <a:rPr lang="en-US" altLang="zh-CN" sz="800"/>
              <a:t>Widget</a:t>
            </a:r>
            <a:r>
              <a:rPr lang="zh-CN" altLang="en-US" sz="800"/>
              <a:t>接受交互，确定接受的交互类型（鼠标或</a:t>
            </a:r>
            <a:r>
              <a:rPr lang="en-US" altLang="zh-CN" sz="800"/>
              <a:t>Gamepad</a:t>
            </a:r>
            <a:r>
              <a:rPr lang="zh-CN" altLang="en-US" sz="800"/>
              <a:t>）</a:t>
            </a:r>
            <a:endParaRPr lang="en-US" altLang="zh-CN" sz="800"/>
          </a:p>
          <a:p>
            <a:r>
              <a:rPr lang="zh-CN" altLang="en-US" sz="800"/>
              <a:t>选择性地将输入跨</a:t>
            </a:r>
            <a:r>
              <a:rPr lang="en-US" altLang="zh-CN" sz="800"/>
              <a:t>UI</a:t>
            </a:r>
            <a:r>
              <a:rPr lang="zh-CN" altLang="en-US" sz="800"/>
              <a:t>分发</a:t>
            </a:r>
            <a:endParaRPr lang="en-US" altLang="zh-CN" sz="800"/>
          </a:p>
          <a:p>
            <a:r>
              <a:rPr lang="en-US" altLang="zh-CN" sz="800"/>
              <a:t>CommonGameViewportClient.h, CommonUIActionRouterBase.h</a:t>
            </a:r>
          </a:p>
          <a:p>
            <a:r>
              <a:rPr lang="en-US" sz="800"/>
              <a:t>Widget</a:t>
            </a:r>
            <a:r>
              <a:rPr lang="zh-CN" altLang="en-US" sz="800"/>
              <a:t>被抽象成节点，与</a:t>
            </a:r>
            <a:r>
              <a:rPr lang="en-US" altLang="zh-CN" sz="800"/>
              <a:t>Slate</a:t>
            </a:r>
            <a:r>
              <a:rPr lang="zh-CN" altLang="en-US" sz="800"/>
              <a:t>一样，组成树的结构。每次</a:t>
            </a:r>
            <a:r>
              <a:rPr lang="en-US" altLang="zh-CN" sz="800"/>
              <a:t>Tick</a:t>
            </a:r>
            <a:r>
              <a:rPr lang="zh-CN" altLang="en-US" sz="800"/>
              <a:t>，找到最顶层（可见的）节点，把输入发给它的根节点，</a:t>
            </a:r>
            <a:endParaRPr lang="en-US" altLang="zh-CN" sz="800"/>
          </a:p>
          <a:p>
            <a:r>
              <a:rPr lang="en-US" altLang="zh-CN" sz="800"/>
              <a:t>Root Widget</a:t>
            </a:r>
            <a:r>
              <a:rPr lang="zh-CN" altLang="en-US" sz="800"/>
              <a:t>再把输入发给可接受的下一个节点控件。 </a:t>
            </a:r>
            <a:r>
              <a:rPr lang="en-US" altLang="zh-CN" sz="800"/>
              <a:t>UIActionRouterTypes.h</a:t>
            </a:r>
            <a:endParaRPr lang="en-US" sz="80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256A384-7619-5704-5672-FF36ACC51DAB}"/>
              </a:ext>
            </a:extLst>
          </p:cNvPr>
          <p:cNvSpPr txBox="1"/>
          <p:nvPr/>
        </p:nvSpPr>
        <p:spPr>
          <a:xfrm>
            <a:off x="546099" y="4209674"/>
            <a:ext cx="536717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/>
              <a:t>2. Activatable widget</a:t>
            </a:r>
          </a:p>
          <a:p>
            <a:r>
              <a:rPr lang="zh-CN" altLang="en-US" sz="800"/>
              <a:t>只有这种控件可以接受输入信号（激活后）</a:t>
            </a:r>
            <a:endParaRPr lang="en-US" altLang="zh-CN" sz="800"/>
          </a:p>
          <a:p>
            <a:r>
              <a:rPr lang="zh-CN" altLang="en-US" sz="800"/>
              <a:t>可以在激活未激活状态切换</a:t>
            </a:r>
            <a:endParaRPr lang="en-US" altLang="zh-CN" sz="800"/>
          </a:p>
          <a:p>
            <a:r>
              <a:rPr lang="zh-CN" altLang="en-US" sz="800"/>
              <a:t>可以把输入转发到统一控件树中其它可激活控件</a:t>
            </a:r>
            <a:endParaRPr lang="en-US" altLang="zh-CN" sz="800"/>
          </a:p>
          <a:p>
            <a:r>
              <a:rPr lang="zh-CN" altLang="en-US" sz="800"/>
              <a:t>可以恰当地</a:t>
            </a:r>
            <a:r>
              <a:rPr lang="en-US" altLang="zh-CN" sz="800"/>
              <a:t>Deactivate</a:t>
            </a:r>
          </a:p>
          <a:p>
            <a:endParaRPr lang="en-US" sz="800"/>
          </a:p>
          <a:p>
            <a:r>
              <a:rPr lang="zh-CN" altLang="en-US" sz="800"/>
              <a:t>由于输入只会被发给最高层绘制出来的</a:t>
            </a:r>
            <a:r>
              <a:rPr lang="en-US" altLang="zh-CN" sz="800"/>
              <a:t>WidgetTree</a:t>
            </a:r>
            <a:r>
              <a:rPr lang="zh-CN" altLang="en-US" sz="800"/>
              <a:t>，当关掉一个</a:t>
            </a:r>
            <a:r>
              <a:rPr lang="en-US" altLang="zh-CN" sz="800"/>
              <a:t>widget</a:t>
            </a:r>
            <a:r>
              <a:rPr lang="zh-CN" altLang="en-US" sz="800"/>
              <a:t>后，自然会把输入发给下一个激活的</a:t>
            </a:r>
            <a:r>
              <a:rPr lang="en-US" altLang="zh-CN" sz="800"/>
              <a:t>Widget</a:t>
            </a:r>
            <a:r>
              <a:rPr lang="zh-CN" altLang="en-US" sz="800"/>
              <a:t>。</a:t>
            </a:r>
            <a:endParaRPr lang="en-US" altLang="zh-CN" sz="800"/>
          </a:p>
          <a:p>
            <a:r>
              <a:rPr lang="en-US" altLang="zh-CN" sz="800"/>
              <a:t>CommonActivatableWidget.h</a:t>
            </a:r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1739514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6A4D953B-C3A5-26EC-20D7-9DF32A051A8D}"/>
              </a:ext>
            </a:extLst>
          </p:cNvPr>
          <p:cNvSpPr txBox="1"/>
          <p:nvPr/>
        </p:nvSpPr>
        <p:spPr>
          <a:xfrm>
            <a:off x="738665" y="1038284"/>
            <a:ext cx="125253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UCommonUserWidget</a:t>
            </a:r>
            <a:endParaRPr lang="en-US" sz="80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F2F0CBF-C61D-C8D6-FF06-0AD20E18B94D}"/>
              </a:ext>
            </a:extLst>
          </p:cNvPr>
          <p:cNvSpPr txBox="1"/>
          <p:nvPr/>
        </p:nvSpPr>
        <p:spPr>
          <a:xfrm>
            <a:off x="917258" y="433507"/>
            <a:ext cx="86677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800">
                <a:solidFill>
                  <a:srgbClr val="2B91AF"/>
                </a:solidFill>
                <a:latin typeface="Cascadia Mono" panose="020B0609020000020004" pitchFamily="49" charset="0"/>
              </a:rPr>
              <a:t>UUserWidget</a:t>
            </a:r>
            <a:endParaRPr lang="en-US" sz="80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6045138-DE3F-F72A-81C7-80C72BEA9D17}"/>
              </a:ext>
            </a:extLst>
          </p:cNvPr>
          <p:cNvSpPr txBox="1"/>
          <p:nvPr/>
        </p:nvSpPr>
        <p:spPr>
          <a:xfrm>
            <a:off x="807721" y="1253728"/>
            <a:ext cx="3230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这个基类主要完成三件事：</a:t>
            </a:r>
            <a:endParaRPr lang="en-US" sz="6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1. bConsumePointerInput</a:t>
            </a:r>
            <a:endParaRPr lang="en-US" altLang="zh-CN" sz="600"/>
          </a:p>
          <a:p>
            <a:r>
              <a:rPr lang="zh-CN" altLang="en-US" sz="600"/>
              <a:t>这个类中重载了所有处理指针输入的函数，用一个自定义的</a:t>
            </a:r>
            <a:r>
              <a:rPr lang="en-US" altLang="zh-CN" sz="600"/>
              <a:t>bool</a:t>
            </a:r>
            <a:r>
              <a:rPr lang="zh-CN" altLang="en-US" sz="600"/>
              <a:t>值控制是否要接受指针输入</a:t>
            </a:r>
            <a:endParaRPr lang="en-US" altLang="zh-CN" sz="600"/>
          </a:p>
          <a:p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2. TArray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FUIActionBindingHandle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&gt; ActionBindings;</a:t>
            </a:r>
          </a:p>
          <a:p>
            <a:r>
              <a:rPr lang="zh-CN" alt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定义了这个</a:t>
            </a:r>
            <a:r>
              <a:rPr lang="en-US" altLang="zh-CN" sz="600">
                <a:solidFill>
                  <a:srgbClr val="000000"/>
                </a:solidFill>
                <a:latin typeface="Cascadia Mono" panose="020B0609020000020004" pitchFamily="49" charset="0"/>
              </a:rPr>
              <a:t>Widget</a:t>
            </a:r>
            <a:r>
              <a:rPr lang="zh-CN" alt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的</a:t>
            </a:r>
            <a:r>
              <a:rPr lang="en-US" altLang="zh-CN" sz="600">
                <a:solidFill>
                  <a:srgbClr val="000000"/>
                </a:solidFill>
                <a:latin typeface="Cascadia Mono" panose="020B0609020000020004" pitchFamily="49" charset="0"/>
              </a:rPr>
              <a:t>Action</a:t>
            </a:r>
            <a:r>
              <a:rPr lang="zh-CN" alt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，通用输入</a:t>
            </a:r>
            <a:r>
              <a:rPr lang="en-US" altLang="zh-CN" sz="600">
                <a:solidFill>
                  <a:srgbClr val="000000"/>
                </a:solidFill>
                <a:latin typeface="Cascadia Mono" panose="020B0609020000020004" pitchFamily="49" charset="0"/>
              </a:rPr>
              <a:t>Action</a:t>
            </a:r>
            <a:r>
              <a:rPr lang="zh-CN" alt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，通常可以显示在固定的</a:t>
            </a:r>
            <a:r>
              <a:rPr lang="en-US" altLang="zh-CN" sz="600">
                <a:solidFill>
                  <a:srgbClr val="000000"/>
                </a:solidFill>
                <a:latin typeface="Cascadia Mono" panose="020B0609020000020004" pitchFamily="49" charset="0"/>
              </a:rPr>
              <a:t>ActionBar</a:t>
            </a:r>
            <a:r>
              <a:rPr lang="zh-CN" alt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上。</a:t>
            </a:r>
            <a:endParaRPr lang="en-US" altLang="zh-CN" sz="6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3. TArray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TWeakObjectPtr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600">
                <a:solidFill>
                  <a:srgbClr val="0000FF"/>
                </a:solidFill>
                <a:latin typeface="Cascadia Mono" panose="020B0609020000020004" pitchFamily="49" charset="0"/>
              </a:rPr>
              <a:t>const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UWidget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&gt;&gt; ScrollRecipients;</a:t>
            </a:r>
            <a:r>
              <a:rPr lang="zh-CN" alt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？？？？</a:t>
            </a:r>
            <a:endParaRPr lang="en-US" sz="600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F1DF029F-7670-AE6F-47F8-0FCC37030553}"/>
              </a:ext>
            </a:extLst>
          </p:cNvPr>
          <p:cNvCxnSpPr>
            <a:stCxn id="5" idx="0"/>
            <a:endCxn id="6" idx="2"/>
          </p:cNvCxnSpPr>
          <p:nvPr/>
        </p:nvCxnSpPr>
        <p:spPr>
          <a:xfrm flipH="1" flipV="1">
            <a:off x="1350646" y="648951"/>
            <a:ext cx="14288" cy="389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6059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5064</TotalTime>
  <Words>1472</Words>
  <Application>Microsoft Office PowerPoint</Application>
  <PresentationFormat>A4 纸张(210x297 毫米)</PresentationFormat>
  <Paragraphs>155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Cascadia Mono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刘垣渝</dc:creator>
  <cp:lastModifiedBy>刘垣渝</cp:lastModifiedBy>
  <cp:revision>11</cp:revision>
  <dcterms:created xsi:type="dcterms:W3CDTF">2023-02-24T11:59:43Z</dcterms:created>
  <dcterms:modified xsi:type="dcterms:W3CDTF">2023-03-06T01:04:38Z</dcterms:modified>
</cp:coreProperties>
</file>

<file path=docProps/thumbnail.jpeg>
</file>